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9"/>
  </p:notesMasterIdLst>
  <p:sldIdLst>
    <p:sldId id="277" r:id="rId5"/>
    <p:sldId id="344" r:id="rId6"/>
    <p:sldId id="345" r:id="rId7"/>
    <p:sldId id="395" r:id="rId8"/>
    <p:sldId id="397" r:id="rId9"/>
    <p:sldId id="394" r:id="rId10"/>
    <p:sldId id="392" r:id="rId11"/>
    <p:sldId id="399" r:id="rId12"/>
    <p:sldId id="393" r:id="rId13"/>
    <p:sldId id="398" r:id="rId14"/>
    <p:sldId id="374" r:id="rId15"/>
    <p:sldId id="369" r:id="rId16"/>
    <p:sldId id="370" r:id="rId17"/>
    <p:sldId id="402" r:id="rId18"/>
    <p:sldId id="371" r:id="rId19"/>
    <p:sldId id="400" r:id="rId20"/>
    <p:sldId id="401" r:id="rId21"/>
    <p:sldId id="403" r:id="rId22"/>
    <p:sldId id="405" r:id="rId23"/>
    <p:sldId id="404" r:id="rId24"/>
    <p:sldId id="408" r:id="rId25"/>
    <p:sldId id="406" r:id="rId26"/>
    <p:sldId id="409" r:id="rId27"/>
    <p:sldId id="311" r:id="rId28"/>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60"/>
  </p:normalViewPr>
  <p:slideViewPr>
    <p:cSldViewPr showGuides="1">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8DE0A3E-E7A4-4ADF-9645-FA6A79E0595D}" type="datetimeFigureOut">
              <a:rPr lang="nl-NL" smtClean="0"/>
              <a:t>25-2-2022</a:t>
            </a:fld>
            <a:endParaRPr lang="nl-NL"/>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697F11C-5A56-4B89-9F94-1E1B7A75BC1C}" type="slidenum">
              <a:rPr lang="nl-NL" smtClean="0"/>
              <a:t>‹nr.›</a:t>
            </a:fld>
            <a:endParaRPr lang="nl-NL"/>
          </a:p>
        </p:txBody>
      </p:sp>
    </p:spTree>
    <p:extLst>
      <p:ext uri="{BB962C8B-B14F-4D97-AF65-F5344CB8AC3E}">
        <p14:creationId xmlns:p14="http://schemas.microsoft.com/office/powerpoint/2010/main" val="2444337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nl-NL"/>
              <a:t>Klik om de stijl te bewerken</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123400-8CA7-46C5-9151-0327956FFD44}" type="datetimeFigureOut">
              <a:rPr lang="nl-NL" smtClean="0"/>
              <a:t>25-2-2022</a:t>
            </a:fld>
            <a:endParaRPr lang="nl-NL"/>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nl-NL"/>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0DE5770-A0E8-4661-884F-4694639A8118}" type="slidenum">
              <a:rPr lang="nl-NL" smtClean="0"/>
              <a:t>‹nr.›</a:t>
            </a:fld>
            <a:endParaRPr lang="nl-NL"/>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143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123400-8CA7-46C5-9151-0327956FFD44}" type="datetimeFigureOut">
              <a:rPr lang="nl-NL" smtClean="0"/>
              <a:t>25-2-2022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0DE5770-A0E8-4661-884F-4694639A8118}" type="slidenum">
              <a:rPr lang="nl-NL" smtClean="0"/>
              <a:t>‹nr.›</a:t>
            </a:fld>
            <a:endParaRPr lang="nl-NL"/>
          </a:p>
        </p:txBody>
      </p:sp>
    </p:spTree>
    <p:extLst>
      <p:ext uri="{BB962C8B-B14F-4D97-AF65-F5344CB8AC3E}">
        <p14:creationId xmlns:p14="http://schemas.microsoft.com/office/powerpoint/2010/main" val="2371947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123400-8CA7-46C5-9151-0327956FFD44}" type="datetimeFigureOut">
              <a:rPr lang="nl-NL" smtClean="0"/>
              <a:t>25-2-2022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0DE5770-A0E8-4661-884F-4694639A8118}" type="slidenum">
              <a:rPr lang="nl-NL" smtClean="0"/>
              <a:t>‹nr.›</a:t>
            </a:fld>
            <a:endParaRPr lang="nl-NL"/>
          </a:p>
        </p:txBody>
      </p:sp>
    </p:spTree>
    <p:extLst>
      <p:ext uri="{BB962C8B-B14F-4D97-AF65-F5344CB8AC3E}">
        <p14:creationId xmlns:p14="http://schemas.microsoft.com/office/powerpoint/2010/main" val="385097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123400-8CA7-46C5-9151-0327956FFD44}" type="datetimeFigureOut">
              <a:rPr lang="nl-NL" smtClean="0"/>
              <a:t>25-2-2022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0DE5770-A0E8-4661-884F-4694639A8118}" type="slidenum">
              <a:rPr lang="nl-NL" smtClean="0"/>
              <a:t>‹nr.›</a:t>
            </a:fld>
            <a:endParaRPr lang="nl-NL"/>
          </a:p>
        </p:txBody>
      </p:sp>
    </p:spTree>
    <p:extLst>
      <p:ext uri="{BB962C8B-B14F-4D97-AF65-F5344CB8AC3E}">
        <p14:creationId xmlns:p14="http://schemas.microsoft.com/office/powerpoint/2010/main" val="2164162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nl-NL"/>
              <a:t>Klik om de stijl te bewerken</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96123400-8CA7-46C5-9151-0327956FFD44}" type="datetimeFigureOut">
              <a:rPr lang="nl-NL" smtClean="0"/>
              <a:t>25-2-2022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0DE5770-A0E8-4661-884F-4694639A8118}" type="slidenum">
              <a:rPr lang="nl-NL" smtClean="0"/>
              <a:t>‹nr.›</a:t>
            </a:fld>
            <a:endParaRPr lang="nl-NL"/>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59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6123400-8CA7-46C5-9151-0327956FFD44}" type="datetimeFigureOut">
              <a:rPr lang="nl-NL" smtClean="0"/>
              <a:t>25-2-2022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0DE5770-A0E8-4661-884F-4694639A8118}" type="slidenum">
              <a:rPr lang="nl-NL" smtClean="0"/>
              <a:t>‹nr.›</a:t>
            </a:fld>
            <a:endParaRPr lang="nl-NL"/>
          </a:p>
        </p:txBody>
      </p:sp>
    </p:spTree>
    <p:extLst>
      <p:ext uri="{BB962C8B-B14F-4D97-AF65-F5344CB8AC3E}">
        <p14:creationId xmlns:p14="http://schemas.microsoft.com/office/powerpoint/2010/main" val="3509557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6123400-8CA7-46C5-9151-0327956FFD44}" type="datetimeFigureOut">
              <a:rPr lang="nl-NL" smtClean="0"/>
              <a:t>25-2-2022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0DE5770-A0E8-4661-884F-4694639A8118}" type="slidenum">
              <a:rPr lang="nl-NL" smtClean="0"/>
              <a:t>‹nr.›</a:t>
            </a:fld>
            <a:endParaRPr lang="nl-NL"/>
          </a:p>
        </p:txBody>
      </p:sp>
    </p:spTree>
    <p:extLst>
      <p:ext uri="{BB962C8B-B14F-4D97-AF65-F5344CB8AC3E}">
        <p14:creationId xmlns:p14="http://schemas.microsoft.com/office/powerpoint/2010/main" val="2656802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96123400-8CA7-46C5-9151-0327956FFD44}" type="datetimeFigureOut">
              <a:rPr lang="nl-NL" smtClean="0"/>
              <a:t>25-2-2022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0DE5770-A0E8-4661-884F-4694639A8118}" type="slidenum">
              <a:rPr lang="nl-NL" smtClean="0"/>
              <a:t>‹nr.›</a:t>
            </a:fld>
            <a:endParaRPr lang="nl-NL"/>
          </a:p>
        </p:txBody>
      </p:sp>
    </p:spTree>
    <p:extLst>
      <p:ext uri="{BB962C8B-B14F-4D97-AF65-F5344CB8AC3E}">
        <p14:creationId xmlns:p14="http://schemas.microsoft.com/office/powerpoint/2010/main" val="4060619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23400-8CA7-46C5-9151-0327956FFD44}" type="datetimeFigureOut">
              <a:rPr lang="nl-NL" smtClean="0"/>
              <a:t>25-2-2022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0DE5770-A0E8-4661-884F-4694639A8118}" type="slidenum">
              <a:rPr lang="nl-NL" smtClean="0"/>
              <a:t>‹nr.›</a:t>
            </a:fld>
            <a:endParaRPr lang="nl-NL"/>
          </a:p>
        </p:txBody>
      </p:sp>
    </p:spTree>
    <p:extLst>
      <p:ext uri="{BB962C8B-B14F-4D97-AF65-F5344CB8AC3E}">
        <p14:creationId xmlns:p14="http://schemas.microsoft.com/office/powerpoint/2010/main" val="3394044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nl-NL"/>
              <a:t>Klik om de stijl te bewerken</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 om de modelstijlen te bewerken</a:t>
            </a:r>
          </a:p>
        </p:txBody>
      </p:sp>
      <p:sp>
        <p:nvSpPr>
          <p:cNvPr id="5" name="Date Placeholder 4"/>
          <p:cNvSpPr>
            <a:spLocks noGrp="1"/>
          </p:cNvSpPr>
          <p:nvPr>
            <p:ph type="dt" sz="half" idx="10"/>
          </p:nvPr>
        </p:nvSpPr>
        <p:spPr/>
        <p:txBody>
          <a:bodyPr/>
          <a:lstStyle/>
          <a:p>
            <a:fld id="{96123400-8CA7-46C5-9151-0327956FFD44}" type="datetimeFigureOut">
              <a:rPr lang="nl-NL" smtClean="0"/>
              <a:t>25-2-2022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0DE5770-A0E8-4661-884F-4694639A8118}" type="slidenum">
              <a:rPr lang="nl-NL" smtClean="0"/>
              <a:t>‹nr.›</a:t>
            </a:fld>
            <a:endParaRPr lang="nl-NL"/>
          </a:p>
        </p:txBody>
      </p:sp>
    </p:spTree>
    <p:extLst>
      <p:ext uri="{BB962C8B-B14F-4D97-AF65-F5344CB8AC3E}">
        <p14:creationId xmlns:p14="http://schemas.microsoft.com/office/powerpoint/2010/main" val="152023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nl-NL"/>
              <a:t>Klik om de stijl te bewerken</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 om de modelstijlen te bewerken</a:t>
            </a:r>
          </a:p>
        </p:txBody>
      </p:sp>
      <p:sp>
        <p:nvSpPr>
          <p:cNvPr id="5" name="Date Placeholder 4"/>
          <p:cNvSpPr>
            <a:spLocks noGrp="1"/>
          </p:cNvSpPr>
          <p:nvPr>
            <p:ph type="dt" sz="half" idx="10"/>
          </p:nvPr>
        </p:nvSpPr>
        <p:spPr/>
        <p:txBody>
          <a:bodyPr/>
          <a:lstStyle/>
          <a:p>
            <a:fld id="{96123400-8CA7-46C5-9151-0327956FFD44}" type="datetimeFigureOut">
              <a:rPr lang="nl-NL" smtClean="0"/>
              <a:t>25-2-2022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0DE5770-A0E8-4661-884F-4694639A8118}" type="slidenum">
              <a:rPr lang="nl-NL" smtClean="0"/>
              <a:t>‹nr.›</a:t>
            </a:fld>
            <a:endParaRPr lang="nl-NL"/>
          </a:p>
        </p:txBody>
      </p:sp>
    </p:spTree>
    <p:extLst>
      <p:ext uri="{BB962C8B-B14F-4D97-AF65-F5344CB8AC3E}">
        <p14:creationId xmlns:p14="http://schemas.microsoft.com/office/powerpoint/2010/main" val="73917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96123400-8CA7-46C5-9151-0327956FFD44}" type="datetimeFigureOut">
              <a:rPr lang="nl-NL" smtClean="0"/>
              <a:t>25-2-2022</a:t>
            </a:fld>
            <a:endParaRPr lang="nl-NL"/>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nl-NL"/>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10DE5770-A0E8-4661-884F-4694639A8118}" type="slidenum">
              <a:rPr lang="nl-NL" smtClean="0"/>
              <a:t>‹nr.›</a:t>
            </a:fld>
            <a:endParaRPr lang="nl-NL"/>
          </a:p>
        </p:txBody>
      </p:sp>
    </p:spTree>
    <p:extLst>
      <p:ext uri="{BB962C8B-B14F-4D97-AF65-F5344CB8AC3E}">
        <p14:creationId xmlns:p14="http://schemas.microsoft.com/office/powerpoint/2010/main" val="4664112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32485" y="882376"/>
            <a:ext cx="7475220" cy="1898552"/>
          </a:xfrm>
        </p:spPr>
        <p:txBody>
          <a:bodyPr>
            <a:normAutofit/>
          </a:bodyPr>
          <a:lstStyle/>
          <a:p>
            <a:r>
              <a:rPr lang="nl-NL" dirty="0"/>
              <a:t>Omgevingsrecht</a:t>
            </a:r>
          </a:p>
        </p:txBody>
      </p:sp>
      <p:sp>
        <p:nvSpPr>
          <p:cNvPr id="3" name="Ondertitel 2"/>
          <p:cNvSpPr>
            <a:spLocks noGrp="1"/>
          </p:cNvSpPr>
          <p:nvPr>
            <p:ph type="subTitle" idx="1"/>
          </p:nvPr>
        </p:nvSpPr>
        <p:spPr>
          <a:xfrm>
            <a:off x="1187624" y="3212976"/>
            <a:ext cx="6575895" cy="2468285"/>
          </a:xfrm>
        </p:spPr>
        <p:txBody>
          <a:bodyPr vert="horz" lIns="91440" tIns="45720" rIns="91440" bIns="45720" rtlCol="0" anchor="t">
            <a:normAutofit/>
          </a:bodyPr>
          <a:lstStyle/>
          <a:p>
            <a:r>
              <a:rPr lang="nl-NL" sz="2400" dirty="0"/>
              <a:t>(Staatsinrichting)</a:t>
            </a:r>
          </a:p>
          <a:p>
            <a:endParaRPr lang="nl-NL" sz="2400" dirty="0"/>
          </a:p>
          <a:p>
            <a:r>
              <a:rPr lang="nl-NL" sz="2400" dirty="0"/>
              <a:t>Periode 3 2022 MO41</a:t>
            </a:r>
          </a:p>
          <a:p>
            <a:endParaRPr lang="nl-NL" sz="2400" dirty="0"/>
          </a:p>
          <a:p>
            <a:r>
              <a:rPr lang="nl-NL" sz="2400" b="1" dirty="0"/>
              <a:t>Vrijdag 25-2-2022: Strafrecht opdrachten</a:t>
            </a:r>
          </a:p>
        </p:txBody>
      </p:sp>
    </p:spTree>
    <p:extLst>
      <p:ext uri="{BB962C8B-B14F-4D97-AF65-F5344CB8AC3E}">
        <p14:creationId xmlns:p14="http://schemas.microsoft.com/office/powerpoint/2010/main" val="1391257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6" y="357443"/>
            <a:ext cx="8496942" cy="659160"/>
          </a:xfrm>
        </p:spPr>
        <p:txBody>
          <a:bodyPr>
            <a:noAutofit/>
          </a:bodyPr>
          <a:lstStyle/>
          <a:p>
            <a:r>
              <a:rPr lang="nl-NL" sz="4400" b="1" dirty="0">
                <a:latin typeface="Arial" panose="020B0604020202020204" pitchFamily="34" charset="0"/>
                <a:cs typeface="Arial" panose="020B0604020202020204" pitchFamily="34" charset="0"/>
              </a:rPr>
              <a:t>Strafrecht</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340767"/>
            <a:ext cx="8496943" cy="5071199"/>
          </a:xfrm>
        </p:spPr>
        <p:txBody>
          <a:bodyPr>
            <a:normAutofit/>
          </a:bodyPr>
          <a:lstStyle/>
          <a:p>
            <a:pPr marL="34290" indent="0">
              <a:buNone/>
            </a:pPr>
            <a:r>
              <a:rPr lang="nl-NL" dirty="0"/>
              <a:t>48: </a:t>
            </a:r>
            <a:r>
              <a:rPr lang="nl-NL" sz="2400" dirty="0">
                <a:solidFill>
                  <a:schemeClr val="tx1">
                    <a:lumMod val="50000"/>
                    <a:lumOff val="50000"/>
                  </a:schemeClr>
                </a:solidFill>
                <a:latin typeface="Arial" panose="020B0604020202020204" pitchFamily="34" charset="0"/>
                <a:cs typeface="Arial" panose="020B0604020202020204" pitchFamily="34" charset="0"/>
              </a:rPr>
              <a:t>Wie en in welke hoedanigheid kunnen in dit geval strafrechtelijk worden vervolgd?</a:t>
            </a:r>
          </a:p>
          <a:p>
            <a:pPr marL="34290" indent="0">
              <a:buNone/>
            </a:pPr>
            <a:r>
              <a:rPr lang="nl-NL" sz="24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Koetje als </a:t>
            </a:r>
            <a:r>
              <a:rPr lang="nl-NL" sz="2400" b="1"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dader</a:t>
            </a:r>
            <a:r>
              <a:rPr lang="nl-NL" sz="24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 en Harmsen als </a:t>
            </a:r>
            <a:r>
              <a:rPr lang="nl-NL" sz="2400" b="1"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medeplichtige</a:t>
            </a:r>
            <a:r>
              <a:rPr lang="nl-NL" sz="24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 Het initiatief ging van Koetje uit en Harmsen verschaft hem de middelen tot het plegen.</a:t>
            </a:r>
          </a:p>
        </p:txBody>
      </p:sp>
      <p:pic>
        <p:nvPicPr>
          <p:cNvPr id="7" name="Afbeelding 6">
            <a:extLst>
              <a:ext uri="{FF2B5EF4-FFF2-40B4-BE49-F238E27FC236}">
                <a16:creationId xmlns:a16="http://schemas.microsoft.com/office/drawing/2014/main" id="{DD87EEC6-FC6E-415E-9ECD-68AB96B682FD}"/>
              </a:ext>
            </a:extLst>
          </p:cNvPr>
          <p:cNvPicPr>
            <a:picLocks noChangeAspect="1"/>
          </p:cNvPicPr>
          <p:nvPr/>
        </p:nvPicPr>
        <p:blipFill>
          <a:blip r:embed="rId2"/>
          <a:stretch>
            <a:fillRect/>
          </a:stretch>
        </p:blipFill>
        <p:spPr>
          <a:xfrm>
            <a:off x="1431813" y="3445127"/>
            <a:ext cx="6280373" cy="3140187"/>
          </a:xfrm>
          <a:prstGeom prst="rect">
            <a:avLst/>
          </a:prstGeom>
        </p:spPr>
      </p:pic>
    </p:spTree>
    <p:extLst>
      <p:ext uri="{BB962C8B-B14F-4D97-AF65-F5344CB8AC3E}">
        <p14:creationId xmlns:p14="http://schemas.microsoft.com/office/powerpoint/2010/main" val="321087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6" y="357443"/>
            <a:ext cx="8496942" cy="659160"/>
          </a:xfrm>
        </p:spPr>
        <p:txBody>
          <a:bodyPr>
            <a:noAutofit/>
          </a:bodyPr>
          <a:lstStyle/>
          <a:p>
            <a:r>
              <a:rPr lang="nl-NL" sz="4400" b="1" dirty="0">
                <a:latin typeface="Arial" panose="020B0604020202020204" pitchFamily="34" charset="0"/>
                <a:cs typeface="Arial" panose="020B0604020202020204" pitchFamily="34" charset="0"/>
              </a:rPr>
              <a:t>Strafrecht</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340767"/>
            <a:ext cx="8496943" cy="5071199"/>
          </a:xfrm>
        </p:spPr>
        <p:txBody>
          <a:bodyPr>
            <a:normAutofit/>
          </a:bodyPr>
          <a:lstStyle/>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Het eerste boek </a:t>
            </a:r>
            <a:r>
              <a:rPr lang="nl-NL" sz="2400" b="1"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Algemene bepalingen </a:t>
            </a:r>
            <a:r>
              <a:rPr lang="nl-NL" sz="2400" dirty="0">
                <a:solidFill>
                  <a:schemeClr val="tx1">
                    <a:lumMod val="50000"/>
                    <a:lumOff val="50000"/>
                  </a:schemeClr>
                </a:solidFill>
                <a:latin typeface="Arial" panose="020B0604020202020204" pitchFamily="34" charset="0"/>
                <a:cs typeface="Arial" panose="020B0604020202020204" pitchFamily="34" charset="0"/>
              </a:rPr>
              <a:t>behandelt een aantal algemene zaken, zoals: </a:t>
            </a:r>
          </a:p>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1.	territorialiteitsbeginsel; </a:t>
            </a:r>
          </a:p>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2.	straffen; </a:t>
            </a:r>
          </a:p>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3.	strafuitsluitingsgronden; </a:t>
            </a:r>
          </a:p>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4.	deelneming aan strafbare feiten. </a:t>
            </a:r>
          </a:p>
          <a:p>
            <a:pPr marL="34290" indent="0">
              <a:buNone/>
            </a:pPr>
            <a:endParaRPr lang="nl-NL" dirty="0"/>
          </a:p>
        </p:txBody>
      </p:sp>
      <p:pic>
        <p:nvPicPr>
          <p:cNvPr id="4" name="Afbeelding 3">
            <a:extLst>
              <a:ext uri="{FF2B5EF4-FFF2-40B4-BE49-F238E27FC236}">
                <a16:creationId xmlns:a16="http://schemas.microsoft.com/office/drawing/2014/main" id="{0B6D8475-BC50-4C28-8EC9-56761B3B79DE}"/>
              </a:ext>
            </a:extLst>
          </p:cNvPr>
          <p:cNvPicPr>
            <a:picLocks noChangeAspect="1"/>
          </p:cNvPicPr>
          <p:nvPr/>
        </p:nvPicPr>
        <p:blipFill>
          <a:blip r:embed="rId2"/>
          <a:stretch>
            <a:fillRect/>
          </a:stretch>
        </p:blipFill>
        <p:spPr>
          <a:xfrm>
            <a:off x="580283" y="4293096"/>
            <a:ext cx="8127447" cy="2291863"/>
          </a:xfrm>
          <a:prstGeom prst="rect">
            <a:avLst/>
          </a:prstGeom>
        </p:spPr>
      </p:pic>
    </p:spTree>
    <p:extLst>
      <p:ext uri="{BB962C8B-B14F-4D97-AF65-F5344CB8AC3E}">
        <p14:creationId xmlns:p14="http://schemas.microsoft.com/office/powerpoint/2010/main" val="1729619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6" y="357443"/>
            <a:ext cx="8496942" cy="659160"/>
          </a:xfrm>
        </p:spPr>
        <p:txBody>
          <a:bodyPr>
            <a:noAutofit/>
          </a:bodyPr>
          <a:lstStyle/>
          <a:p>
            <a:r>
              <a:rPr lang="nl-NL" sz="4400" b="1" dirty="0">
                <a:latin typeface="Arial" panose="020B0604020202020204" pitchFamily="34" charset="0"/>
                <a:cs typeface="Arial" panose="020B0604020202020204" pitchFamily="34" charset="0"/>
              </a:rPr>
              <a:t>Wetboek van Strafvordering</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340767"/>
            <a:ext cx="8496943" cy="5071199"/>
          </a:xfrm>
        </p:spPr>
        <p:txBody>
          <a:bodyPr>
            <a:normAutofit/>
          </a:bodyPr>
          <a:lstStyle/>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49. Wie is verdachte op grond van het Wetboek van Strafvordering?</a:t>
            </a:r>
          </a:p>
          <a:p>
            <a:pPr marL="34290" indent="0">
              <a:buNone/>
            </a:pPr>
            <a:r>
              <a:rPr lang="nl-NL" sz="24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Verdachte is hij ten aanzien van wie uit feiten of omstandigheden een redelijk vermoeden van schuld aan enig strafbaar feit voortvloeit.</a:t>
            </a:r>
          </a:p>
          <a:p>
            <a:pPr marL="34290" indent="0">
              <a:buNone/>
            </a:pPr>
            <a:endParaRPr lang="nl-NL" sz="2400" dirty="0">
              <a:solidFill>
                <a:schemeClr val="tx1">
                  <a:lumMod val="50000"/>
                  <a:lumOff val="50000"/>
                </a:schemeClr>
              </a:solidFill>
              <a:latin typeface="Arial" panose="020B0604020202020204" pitchFamily="34" charset="0"/>
              <a:cs typeface="Arial" panose="020B0604020202020204" pitchFamily="34" charset="0"/>
            </a:endParaRPr>
          </a:p>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50. Noem een belangrijk recht van de verdachte.</a:t>
            </a:r>
          </a:p>
          <a:p>
            <a:pPr marL="491490" indent="-457200">
              <a:buFont typeface="+mj-lt"/>
              <a:buAutoNum type="arabicPeriod"/>
            </a:pPr>
            <a:r>
              <a:rPr lang="nl-NL" sz="24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het recht om te zwijgen. </a:t>
            </a:r>
          </a:p>
          <a:p>
            <a:pPr marL="491490" indent="-457200">
              <a:buFont typeface="+mj-lt"/>
              <a:buAutoNum type="arabicPeriod"/>
            </a:pPr>
            <a:r>
              <a:rPr lang="nl-NL" sz="24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het recht op bijstand van een advocaat naar keuze </a:t>
            </a:r>
          </a:p>
          <a:p>
            <a:pPr marL="491490" indent="-457200">
              <a:buFont typeface="+mj-lt"/>
              <a:buAutoNum type="arabicPeriod"/>
            </a:pPr>
            <a:r>
              <a:rPr lang="nl-NL" sz="24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het recht op het inzien van alle stukken.</a:t>
            </a:r>
          </a:p>
          <a:p>
            <a:pPr marL="34290" indent="0">
              <a:buNone/>
            </a:pPr>
            <a:endParaRPr lang="nl-NL" dirty="0">
              <a:highlight>
                <a:srgbClr val="FFFF00"/>
              </a:highlight>
            </a:endParaRPr>
          </a:p>
          <a:p>
            <a:pPr marL="34290" indent="0">
              <a:buNone/>
            </a:pPr>
            <a:endParaRPr lang="nl-NL" dirty="0"/>
          </a:p>
        </p:txBody>
      </p:sp>
    </p:spTree>
    <p:extLst>
      <p:ext uri="{BB962C8B-B14F-4D97-AF65-F5344CB8AC3E}">
        <p14:creationId xmlns:p14="http://schemas.microsoft.com/office/powerpoint/2010/main" val="259658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6" y="357443"/>
            <a:ext cx="8496942" cy="659160"/>
          </a:xfrm>
        </p:spPr>
        <p:txBody>
          <a:bodyPr>
            <a:noAutofit/>
          </a:bodyPr>
          <a:lstStyle/>
          <a:p>
            <a:r>
              <a:rPr lang="nl-NL" sz="4400" b="1" dirty="0">
                <a:latin typeface="Arial" panose="020B0604020202020204" pitchFamily="34" charset="0"/>
                <a:cs typeface="Arial" panose="020B0604020202020204" pitchFamily="34" charset="0"/>
              </a:rPr>
              <a:t>Wetboek van Strafvordering</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196753"/>
            <a:ext cx="8496943" cy="5215214"/>
          </a:xfrm>
        </p:spPr>
        <p:txBody>
          <a:bodyPr>
            <a:normAutofit lnSpcReduction="10000"/>
          </a:bodyPr>
          <a:lstStyle/>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51. Wat is het verschil tussen voorlopige hechtenis en gevangenisstraf?</a:t>
            </a:r>
          </a:p>
          <a:p>
            <a:pPr marL="491490" indent="-457200">
              <a:buFont typeface="+mj-lt"/>
              <a:buAutoNum type="arabicPeriod"/>
            </a:pPr>
            <a:r>
              <a:rPr lang="nl-NL" sz="24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Bij voorlopige hechtenis is slechts sprake van een verdachte. De verdachte moet nog terechtstaan voor de rechter. </a:t>
            </a:r>
          </a:p>
          <a:p>
            <a:pPr marL="491490" indent="-457200">
              <a:buFont typeface="+mj-lt"/>
              <a:buAutoNum type="arabicPeriod"/>
            </a:pPr>
            <a:r>
              <a:rPr lang="nl-NL" sz="24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Gevangenisstraf wordt ondergaan door de dader.</a:t>
            </a:r>
          </a:p>
          <a:p>
            <a:pPr marL="34290" indent="0">
              <a:buNone/>
            </a:pPr>
            <a:endParaRPr lang="nl-NL" sz="2400" dirty="0">
              <a:solidFill>
                <a:schemeClr val="tx1">
                  <a:lumMod val="50000"/>
                  <a:lumOff val="50000"/>
                </a:schemeClr>
              </a:solidFill>
              <a:latin typeface="Arial" panose="020B0604020202020204" pitchFamily="34" charset="0"/>
              <a:cs typeface="Arial" panose="020B0604020202020204" pitchFamily="34" charset="0"/>
            </a:endParaRPr>
          </a:p>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52. In het Wetboek van Strafvordering zie je vaak woorden als "</a:t>
            </a:r>
            <a:r>
              <a:rPr lang="nl-NL" sz="2400" dirty="0" err="1">
                <a:solidFill>
                  <a:schemeClr val="tx1">
                    <a:lumMod val="50000"/>
                    <a:lumOff val="50000"/>
                  </a:schemeClr>
                </a:solidFill>
                <a:latin typeface="Arial" panose="020B0604020202020204" pitchFamily="34" charset="0"/>
                <a:cs typeface="Arial" panose="020B0604020202020204" pitchFamily="34" charset="0"/>
              </a:rPr>
              <a:t>eenige</a:t>
            </a:r>
            <a:r>
              <a:rPr lang="nl-NL" sz="2400" dirty="0">
                <a:solidFill>
                  <a:schemeClr val="tx1">
                    <a:lumMod val="50000"/>
                    <a:lumOff val="50000"/>
                  </a:schemeClr>
                </a:solidFill>
                <a:latin typeface="Arial" panose="020B0604020202020204" pitchFamily="34" charset="0"/>
                <a:cs typeface="Arial" panose="020B0604020202020204" pitchFamily="34" charset="0"/>
              </a:rPr>
              <a:t>”, "behelzende hunne </a:t>
            </a:r>
            <a:r>
              <a:rPr lang="nl-NL" sz="2400" dirty="0" err="1">
                <a:solidFill>
                  <a:schemeClr val="tx1">
                    <a:lumMod val="50000"/>
                    <a:lumOff val="50000"/>
                  </a:schemeClr>
                </a:solidFill>
                <a:latin typeface="Arial" panose="020B0604020202020204" pitchFamily="34" charset="0"/>
                <a:cs typeface="Arial" panose="020B0604020202020204" pitchFamily="34" charset="0"/>
              </a:rPr>
              <a:t>mededeeling</a:t>
            </a:r>
            <a:r>
              <a:rPr lang="nl-NL" sz="2400" dirty="0">
                <a:solidFill>
                  <a:schemeClr val="tx1">
                    <a:lumMod val="50000"/>
                    <a:lumOff val="50000"/>
                  </a:schemeClr>
                </a:solidFill>
                <a:latin typeface="Arial" panose="020B0604020202020204" pitchFamily="34" charset="0"/>
                <a:cs typeface="Arial" panose="020B0604020202020204" pitchFamily="34" charset="0"/>
              </a:rPr>
              <a:t>”, "hare onbevoegdheid” enzovoorts? Waarom zullen er zoveel ‘taalfouten’ in het wetboek staan?</a:t>
            </a:r>
          </a:p>
          <a:p>
            <a:r>
              <a:rPr lang="nl-NL" sz="24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Het </a:t>
            </a:r>
            <a:r>
              <a:rPr lang="nl-NL" sz="2400" dirty="0" err="1">
                <a:solidFill>
                  <a:schemeClr val="tx1">
                    <a:lumMod val="50000"/>
                    <a:lumOff val="50000"/>
                  </a:schemeClr>
                </a:solidFill>
                <a:highlight>
                  <a:srgbClr val="FFFF00"/>
                </a:highlight>
                <a:latin typeface="Arial" panose="020B0604020202020204" pitchFamily="34" charset="0"/>
                <a:cs typeface="Arial" panose="020B0604020202020204" pitchFamily="34" charset="0"/>
              </a:rPr>
              <a:t>WvSv</a:t>
            </a:r>
            <a:r>
              <a:rPr lang="nl-NL" sz="24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 en veel andere algemene wetboeken zijn vastgesteld in de tweede helft van de negentiende en het begin van de twintigste eeuw; Woorden werden toen zo geschreven.</a:t>
            </a:r>
          </a:p>
          <a:p>
            <a:pPr marL="34290" indent="0">
              <a:buNone/>
            </a:pPr>
            <a:endParaRPr lang="nl-NL" dirty="0"/>
          </a:p>
        </p:txBody>
      </p:sp>
    </p:spTree>
    <p:extLst>
      <p:ext uri="{BB962C8B-B14F-4D97-AF65-F5344CB8AC3E}">
        <p14:creationId xmlns:p14="http://schemas.microsoft.com/office/powerpoint/2010/main" val="313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6" y="357443"/>
            <a:ext cx="8496942" cy="659160"/>
          </a:xfrm>
        </p:spPr>
        <p:txBody>
          <a:bodyPr>
            <a:noAutofit/>
          </a:bodyPr>
          <a:lstStyle/>
          <a:p>
            <a:r>
              <a:rPr lang="nl-NL" sz="4400" b="1" dirty="0">
                <a:latin typeface="Arial" panose="020B0604020202020204" pitchFamily="34" charset="0"/>
                <a:cs typeface="Arial" panose="020B0604020202020204" pitchFamily="34" charset="0"/>
              </a:rPr>
              <a:t>2. Straffen</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340767"/>
            <a:ext cx="8496943" cy="5071199"/>
          </a:xfrm>
        </p:spPr>
        <p:txBody>
          <a:bodyPr>
            <a:normAutofit/>
          </a:bodyPr>
          <a:lstStyle/>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Een strafbaar feit bestaat altijd uit een norm en een sanctie. </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Een norm is een regel, bijvoorbeeld "Het is verboden een inrichting op te richten zonder milieuvergunning”. </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Een sanctie is de straf die er op staat als je de norm overtreedt. </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Als je opzettelijk een ‘inrichting’ opricht zonder milieuvergunning, kun je maximaal zes jaar gevangenisstraf krijgen.</a:t>
            </a:r>
          </a:p>
          <a:p>
            <a:pPr marL="491490" indent="-457200">
              <a:buFont typeface="+mj-lt"/>
              <a:buAutoNum type="arabicPeriod"/>
            </a:pPr>
            <a:r>
              <a:rPr lang="nl-NL" sz="2400" b="1" dirty="0">
                <a:solidFill>
                  <a:schemeClr val="tx1">
                    <a:lumMod val="50000"/>
                    <a:lumOff val="50000"/>
                  </a:schemeClr>
                </a:solidFill>
                <a:latin typeface="Arial" panose="020B0604020202020204" pitchFamily="34" charset="0"/>
                <a:cs typeface="Arial" panose="020B0604020202020204" pitchFamily="34" charset="0"/>
              </a:rPr>
              <a:t>Er is alleen sprake van misdrijven voor zover zij opzettelijk zijn begaan.</a:t>
            </a:r>
          </a:p>
        </p:txBody>
      </p:sp>
    </p:spTree>
    <p:extLst>
      <p:ext uri="{BB962C8B-B14F-4D97-AF65-F5344CB8AC3E}">
        <p14:creationId xmlns:p14="http://schemas.microsoft.com/office/powerpoint/2010/main" val="2286074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6" y="357443"/>
            <a:ext cx="8496942" cy="659160"/>
          </a:xfrm>
        </p:spPr>
        <p:txBody>
          <a:bodyPr>
            <a:noAutofit/>
          </a:bodyPr>
          <a:lstStyle/>
          <a:p>
            <a:r>
              <a:rPr lang="nl-NL" sz="4400" b="1" dirty="0">
                <a:latin typeface="Arial" panose="020B0604020202020204" pitchFamily="34" charset="0"/>
                <a:cs typeface="Arial" panose="020B0604020202020204" pitchFamily="34" charset="0"/>
              </a:rPr>
              <a:t>Wetboek van Strafvordering</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124744"/>
            <a:ext cx="8496943" cy="5688631"/>
          </a:xfrm>
        </p:spPr>
        <p:txBody>
          <a:bodyPr>
            <a:normAutofit lnSpcReduction="10000"/>
          </a:bodyPr>
          <a:lstStyle/>
          <a:p>
            <a:pPr marL="34290" indent="0">
              <a:buNone/>
            </a:pPr>
            <a:r>
              <a:rPr lang="nl-NL" sz="2400" b="1" dirty="0">
                <a:solidFill>
                  <a:schemeClr val="tx1">
                    <a:lumMod val="50000"/>
                    <a:lumOff val="50000"/>
                  </a:schemeClr>
                </a:solidFill>
                <a:latin typeface="Arial" panose="020B0604020202020204" pitchFamily="34" charset="0"/>
                <a:cs typeface="Arial" panose="020B0604020202020204" pitchFamily="34" charset="0"/>
              </a:rPr>
              <a:t>Wel of geen verdachte: Is in onderstaande voorbeelden volgens jou sprake van een verdachte in de zin van het Wetboek van Strafvordering? Waarom?</a:t>
            </a:r>
          </a:p>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53. Een politieagent in Amsterdam ziet om 00.45 uur een fiets met doorgeknipt slot op het trottoir liggen. Een eindje verder ziet hij een junk in een winkelportiek slapen. Kan deze junk als verdachte worden aangehouden?</a:t>
            </a:r>
          </a:p>
          <a:p>
            <a:pPr marL="34290" indent="0">
              <a:buNone/>
            </a:pPr>
            <a:r>
              <a:rPr lang="nl-NL" sz="24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Neen, geen redelijk vermoeden van schuld.</a:t>
            </a:r>
          </a:p>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54. Een politieagent ziet een slingerende auto over de weg rijden. Hij houdt de chauffeur aan en constateert een enorme dranklucht. Is er sprake van een verdachte?</a:t>
            </a:r>
          </a:p>
          <a:p>
            <a:pPr marL="34290" indent="0">
              <a:buNone/>
            </a:pPr>
            <a:r>
              <a:rPr lang="nl-NL" sz="24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Ja, redelijk vermoeden van schuld.</a:t>
            </a:r>
          </a:p>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55. Stel uit de jas van de onder a genoemde junk steekt een nijptang. Verandert dat iets aan het antwoord?</a:t>
            </a:r>
          </a:p>
          <a:p>
            <a:pPr marL="34290" indent="0">
              <a:buNone/>
            </a:pPr>
            <a:r>
              <a:rPr lang="nl-NL" sz="24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Ja, nu wel redelijk vermoeden van schuld</a:t>
            </a:r>
          </a:p>
          <a:p>
            <a:pPr marL="34290" indent="0">
              <a:buNone/>
            </a:pPr>
            <a:endParaRPr lang="nl-NL" sz="24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980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6" y="357443"/>
            <a:ext cx="8496942" cy="659160"/>
          </a:xfrm>
        </p:spPr>
        <p:txBody>
          <a:bodyPr>
            <a:noAutofit/>
          </a:bodyPr>
          <a:lstStyle/>
          <a:p>
            <a:r>
              <a:rPr lang="nl-NL" sz="4400" b="1" dirty="0">
                <a:latin typeface="Arial" panose="020B0604020202020204" pitchFamily="34" charset="0"/>
                <a:cs typeface="Arial" panose="020B0604020202020204" pitchFamily="34" charset="0"/>
              </a:rPr>
              <a:t>Wetboek van Strafvordering</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124745"/>
            <a:ext cx="8496943" cy="5287222"/>
          </a:xfrm>
        </p:spPr>
        <p:txBody>
          <a:bodyPr>
            <a:normAutofit/>
          </a:bodyPr>
          <a:lstStyle/>
          <a:p>
            <a:pPr marL="34290" indent="0">
              <a:buNone/>
            </a:pPr>
            <a:r>
              <a:rPr lang="nl-NL" sz="2400" b="1" dirty="0">
                <a:solidFill>
                  <a:schemeClr val="tx1">
                    <a:lumMod val="50000"/>
                    <a:lumOff val="50000"/>
                  </a:schemeClr>
                </a:solidFill>
                <a:latin typeface="Arial" panose="020B0604020202020204" pitchFamily="34" charset="0"/>
                <a:cs typeface="Arial" panose="020B0604020202020204" pitchFamily="34" charset="0"/>
              </a:rPr>
              <a:t>Wel of geen verdachte: Is in onderstaande voorbeelden volgens jou sprake van een verdachte in de zin van het Wetboek van Strafvordering? Waarom?</a:t>
            </a:r>
          </a:p>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Stel de automobilist onder b ziet er heel ‘nuchter’ uit. Zijn auto wordt echter bevolkt door een ‘horde’ straalbezopen studenten. Verandert dat iets aan de situatie?</a:t>
            </a:r>
          </a:p>
          <a:p>
            <a:pPr marL="34290" indent="0">
              <a:buNone/>
            </a:pPr>
            <a:r>
              <a:rPr lang="nl-NL" sz="24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Ja, geen redelijk vermoeden van schuld.</a:t>
            </a:r>
          </a:p>
          <a:p>
            <a:pPr marL="34290" indent="0">
              <a:buNone/>
            </a:pPr>
            <a:endParaRPr lang="nl-NL" sz="24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FAE363BF-7FFE-4F16-A264-EA150C93827C}"/>
              </a:ext>
            </a:extLst>
          </p:cNvPr>
          <p:cNvPicPr>
            <a:picLocks noChangeAspect="1"/>
          </p:cNvPicPr>
          <p:nvPr/>
        </p:nvPicPr>
        <p:blipFill rotWithShape="1">
          <a:blip r:embed="rId2"/>
          <a:srcRect t="33472"/>
          <a:stretch/>
        </p:blipFill>
        <p:spPr>
          <a:xfrm>
            <a:off x="1403648" y="3942433"/>
            <a:ext cx="6048672" cy="2577676"/>
          </a:xfrm>
          <a:prstGeom prst="rect">
            <a:avLst/>
          </a:prstGeom>
        </p:spPr>
      </p:pic>
    </p:spTree>
    <p:extLst>
      <p:ext uri="{BB962C8B-B14F-4D97-AF65-F5344CB8AC3E}">
        <p14:creationId xmlns:p14="http://schemas.microsoft.com/office/powerpoint/2010/main" val="178574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6" y="357443"/>
            <a:ext cx="8496942" cy="659160"/>
          </a:xfrm>
        </p:spPr>
        <p:txBody>
          <a:bodyPr>
            <a:noAutofit/>
          </a:bodyPr>
          <a:lstStyle/>
          <a:p>
            <a:r>
              <a:rPr lang="nl-NL" sz="4400" b="1" dirty="0">
                <a:latin typeface="Arial" panose="020B0604020202020204" pitchFamily="34" charset="0"/>
                <a:cs typeface="Arial" panose="020B0604020202020204" pitchFamily="34" charset="0"/>
              </a:rPr>
              <a:t>Wetboek van Strafvordering</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124745"/>
            <a:ext cx="8553470" cy="5287222"/>
          </a:xfrm>
        </p:spPr>
        <p:txBody>
          <a:bodyPr>
            <a:normAutofit/>
          </a:bodyPr>
          <a:lstStyle/>
          <a:p>
            <a:pPr marL="34290" indent="0">
              <a:buNone/>
            </a:pPr>
            <a:r>
              <a:rPr lang="nl-NL" sz="2400" b="1" dirty="0">
                <a:solidFill>
                  <a:schemeClr val="tx1">
                    <a:lumMod val="50000"/>
                    <a:lumOff val="50000"/>
                  </a:schemeClr>
                </a:solidFill>
                <a:latin typeface="Arial" panose="020B0604020202020204" pitchFamily="34" charset="0"/>
                <a:cs typeface="Arial" panose="020B0604020202020204" pitchFamily="34" charset="0"/>
              </a:rPr>
              <a:t>Wel of geen verdachte: Is in onderstaande voorbeelden volgens jou sprake van een verdachte in de zin van het Wetboek van Strafvordering? Waarom?</a:t>
            </a:r>
          </a:p>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57. In een klein plattelandsdorpje is ingebroken in een woning. Dorpelingen hebben ’s morgens een zwerver in het dorp gezien. Kan de zwerver als verdachte worden aangemerkt?</a:t>
            </a:r>
          </a:p>
          <a:p>
            <a:pPr marL="34290" indent="0">
              <a:buNone/>
            </a:pPr>
            <a:r>
              <a:rPr lang="nl-NL" sz="24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Neen, geen redelijk vermoeden van schuld.</a:t>
            </a:r>
          </a:p>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59. Stel dat iemand de zwerver rond het tijdstip van de inbraak in de buurt van het huis heeft zien rondsluipen. Verandert dat iets aan je antwoord?</a:t>
            </a:r>
          </a:p>
          <a:p>
            <a:pPr marL="34290" indent="0">
              <a:buNone/>
            </a:pPr>
            <a:r>
              <a:rPr lang="nl-NL" sz="24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Ja, redelijk vermoeden van schuld.</a:t>
            </a:r>
          </a:p>
          <a:p>
            <a:pPr marL="34290" indent="0">
              <a:buNone/>
            </a:pPr>
            <a:endParaRPr lang="nl-NL" sz="2400" dirty="0">
              <a:solidFill>
                <a:schemeClr val="tx1">
                  <a:lumMod val="50000"/>
                  <a:lumOff val="50000"/>
                </a:schemeClr>
              </a:solidFill>
              <a:highlight>
                <a:srgbClr val="FFFF00"/>
              </a:highlight>
              <a:latin typeface="Arial" panose="020B060402020202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89406934-0A33-45E2-BFAF-2329FB492431}"/>
              </a:ext>
            </a:extLst>
          </p:cNvPr>
          <p:cNvPicPr>
            <a:picLocks noChangeAspect="1"/>
          </p:cNvPicPr>
          <p:nvPr/>
        </p:nvPicPr>
        <p:blipFill rotWithShape="1">
          <a:blip r:embed="rId2"/>
          <a:srcRect t="3600" b="31107"/>
          <a:stretch/>
        </p:blipFill>
        <p:spPr>
          <a:xfrm>
            <a:off x="5292080" y="4993770"/>
            <a:ext cx="3600398" cy="1634221"/>
          </a:xfrm>
          <a:prstGeom prst="rect">
            <a:avLst/>
          </a:prstGeom>
        </p:spPr>
      </p:pic>
    </p:spTree>
    <p:extLst>
      <p:ext uri="{BB962C8B-B14F-4D97-AF65-F5344CB8AC3E}">
        <p14:creationId xmlns:p14="http://schemas.microsoft.com/office/powerpoint/2010/main" val="92736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5" y="273041"/>
            <a:ext cx="8496942" cy="659160"/>
          </a:xfrm>
        </p:spPr>
        <p:txBody>
          <a:bodyPr>
            <a:noAutofit/>
          </a:bodyPr>
          <a:lstStyle/>
          <a:p>
            <a:r>
              <a:rPr lang="nl-NL" sz="4400" b="1" dirty="0">
                <a:latin typeface="Arial" panose="020B0604020202020204" pitchFamily="34" charset="0"/>
                <a:cs typeface="Arial" panose="020B0604020202020204" pitchFamily="34" charset="0"/>
              </a:rPr>
              <a:t>Rechtelijke macht</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052737"/>
            <a:ext cx="8496943" cy="5532222"/>
          </a:xfrm>
        </p:spPr>
        <p:txBody>
          <a:bodyPr>
            <a:normAutofit/>
          </a:bodyPr>
          <a:lstStyle/>
          <a:p>
            <a:pPr marL="34290" indent="0">
              <a:buNone/>
            </a:pPr>
            <a:r>
              <a:rPr lang="nl-NL" sz="2400" b="1" dirty="0">
                <a:solidFill>
                  <a:schemeClr val="tx1">
                    <a:lumMod val="50000"/>
                    <a:lumOff val="50000"/>
                  </a:schemeClr>
                </a:solidFill>
                <a:latin typeface="Arial" panose="020B0604020202020204" pitchFamily="34" charset="0"/>
                <a:cs typeface="Arial" panose="020B0604020202020204" pitchFamily="34" charset="0"/>
              </a:rPr>
              <a:t>Zittende magistratuur (rechtelijke macht)</a:t>
            </a:r>
          </a:p>
          <a:p>
            <a:pPr marL="34290" indent="0">
              <a:buNone/>
            </a:pPr>
            <a:r>
              <a:rPr lang="nl-NL" sz="2400" b="1" dirty="0">
                <a:solidFill>
                  <a:schemeClr val="tx1">
                    <a:lumMod val="50000"/>
                    <a:lumOff val="50000"/>
                  </a:schemeClr>
                </a:solidFill>
                <a:latin typeface="Arial" panose="020B0604020202020204" pitchFamily="34" charset="0"/>
                <a:cs typeface="Arial" panose="020B0604020202020204" pitchFamily="34" charset="0"/>
              </a:rPr>
              <a:t>Staande magistratuur (OM)</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De zittende en staande magistratuur = rechterlijke organisatie genoemd.</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De rechterlijke macht (rechters en griffiers) wordt ook wel aangeduid als de zittende magistratuur en het openbaar ministerie als de staande magistratuur. </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De rechter blijft altijd zitten. </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De officier van justitie, die deel uitmaakt van het Openbaar Ministerie (OM) spreekt zijn aanklacht of requisitoir, staande uit.</a:t>
            </a:r>
          </a:p>
          <a:p>
            <a:pPr marL="491490" indent="-457200">
              <a:buFont typeface="+mj-lt"/>
              <a:buAutoNum type="arabicPeriod"/>
            </a:pPr>
            <a:r>
              <a:rPr lang="nl-NL" sz="2400" b="1"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Een rechter, een griffier (schrijft alles op), een officier van justitie (aanklager) en een raadsman (advocaat) zijn allemaal gekleed in een toga met witte bef. </a:t>
            </a:r>
          </a:p>
          <a:p>
            <a:pPr marL="34290" indent="0">
              <a:buNone/>
            </a:pPr>
            <a:endParaRPr lang="nl-NL" dirty="0"/>
          </a:p>
        </p:txBody>
      </p:sp>
    </p:spTree>
    <p:extLst>
      <p:ext uri="{BB962C8B-B14F-4D97-AF65-F5344CB8AC3E}">
        <p14:creationId xmlns:p14="http://schemas.microsoft.com/office/powerpoint/2010/main" val="2704214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5" y="273041"/>
            <a:ext cx="8496942" cy="659160"/>
          </a:xfrm>
        </p:spPr>
        <p:txBody>
          <a:bodyPr>
            <a:noAutofit/>
          </a:bodyPr>
          <a:lstStyle/>
          <a:p>
            <a:r>
              <a:rPr lang="nl-NL" sz="4400" b="1" dirty="0">
                <a:latin typeface="Arial" panose="020B0604020202020204" pitchFamily="34" charset="0"/>
                <a:cs typeface="Arial" panose="020B0604020202020204" pitchFamily="34" charset="0"/>
              </a:rPr>
              <a:t>Rechtelijke macht</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052737"/>
            <a:ext cx="8496943" cy="5532222"/>
          </a:xfrm>
        </p:spPr>
        <p:txBody>
          <a:bodyPr>
            <a:normAutofit/>
          </a:bodyPr>
          <a:lstStyle/>
          <a:p>
            <a:pPr marL="34290" indent="0">
              <a:buNone/>
            </a:pPr>
            <a:r>
              <a:rPr lang="nl-NL" sz="2400" dirty="0">
                <a:latin typeface="Arial" panose="020B0604020202020204" pitchFamily="34" charset="0"/>
                <a:cs typeface="Arial" panose="020B0604020202020204" pitchFamily="34" charset="0"/>
              </a:rPr>
              <a:t>60</a:t>
            </a:r>
            <a:r>
              <a:rPr lang="nl-NL" sz="2400" dirty="0">
                <a:solidFill>
                  <a:schemeClr val="tx1">
                    <a:lumMod val="50000"/>
                    <a:lumOff val="50000"/>
                  </a:schemeClr>
                </a:solidFill>
                <a:latin typeface="Arial" panose="020B0604020202020204" pitchFamily="34" charset="0"/>
                <a:cs typeface="Arial" panose="020B0604020202020204" pitchFamily="34" charset="0"/>
              </a:rPr>
              <a:t>. In de afbeelding zijn een 10-tal hoofdrolspelers donkergekleurd. Geef per speler de naam en beschrijf kort de rol/functie van die persoon.</a:t>
            </a:r>
          </a:p>
        </p:txBody>
      </p:sp>
      <p:pic>
        <p:nvPicPr>
          <p:cNvPr id="4" name="Afbeelding 3">
            <a:extLst>
              <a:ext uri="{FF2B5EF4-FFF2-40B4-BE49-F238E27FC236}">
                <a16:creationId xmlns:a16="http://schemas.microsoft.com/office/drawing/2014/main" id="{6A4D6F6A-1E25-4C4B-AEC8-2EC0F2CB6A1A}"/>
              </a:ext>
            </a:extLst>
          </p:cNvPr>
          <p:cNvPicPr>
            <a:picLocks noChangeAspect="1"/>
          </p:cNvPicPr>
          <p:nvPr/>
        </p:nvPicPr>
        <p:blipFill>
          <a:blip r:embed="rId2"/>
          <a:stretch>
            <a:fillRect/>
          </a:stretch>
        </p:blipFill>
        <p:spPr>
          <a:xfrm>
            <a:off x="320149" y="2276872"/>
            <a:ext cx="8515802" cy="3961528"/>
          </a:xfrm>
          <a:prstGeom prst="rect">
            <a:avLst/>
          </a:prstGeom>
        </p:spPr>
      </p:pic>
    </p:spTree>
    <p:extLst>
      <p:ext uri="{BB962C8B-B14F-4D97-AF65-F5344CB8AC3E}">
        <p14:creationId xmlns:p14="http://schemas.microsoft.com/office/powerpoint/2010/main" val="1507584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9253" y="188640"/>
            <a:ext cx="8367203" cy="1152128"/>
          </a:xfrm>
        </p:spPr>
        <p:txBody>
          <a:bodyPr>
            <a:normAutofit/>
          </a:bodyPr>
          <a:lstStyle/>
          <a:p>
            <a:r>
              <a:rPr lang="nl-NL" sz="4400" b="1" dirty="0">
                <a:latin typeface="Arial" panose="020B0604020202020204" pitchFamily="34" charset="0"/>
                <a:cs typeface="Arial" panose="020B0604020202020204" pitchFamily="34" charset="0"/>
              </a:rPr>
              <a:t>4. Strafrecht</a:t>
            </a:r>
          </a:p>
        </p:txBody>
      </p:sp>
      <p:pic>
        <p:nvPicPr>
          <p:cNvPr id="4" name="Tijdelijke aanduiding voor inhoud 3"/>
          <p:cNvPicPr>
            <a:picLocks noGrp="1"/>
          </p:cNvPicPr>
          <p:nvPr>
            <p:ph idx="1"/>
          </p:nvPr>
        </p:nvPicPr>
        <p:blipFill rotWithShape="1">
          <a:blip r:embed="rId2" cstate="print">
            <a:extLst>
              <a:ext uri="{28A0092B-C50C-407E-A947-70E740481C1C}">
                <a14:useLocalDpi xmlns:a14="http://schemas.microsoft.com/office/drawing/2010/main" val="0"/>
              </a:ext>
            </a:extLst>
          </a:blip>
          <a:srcRect b="-1453"/>
          <a:stretch/>
        </p:blipFill>
        <p:spPr bwMode="auto">
          <a:xfrm>
            <a:off x="327133" y="1196751"/>
            <a:ext cx="8367203" cy="5138709"/>
          </a:xfrm>
          <a:prstGeom prst="rect">
            <a:avLst/>
          </a:prstGeom>
          <a:noFill/>
          <a:ln>
            <a:noFill/>
          </a:ln>
          <a:extLst>
            <a:ext uri="{53640926-AAD7-44D8-BBD7-CCE9431645EC}">
              <a14:shadowObscured xmlns:a14="http://schemas.microsoft.com/office/drawing/2010/main"/>
            </a:ext>
          </a:extLst>
        </p:spPr>
      </p:pic>
      <p:sp>
        <p:nvSpPr>
          <p:cNvPr id="5" name="Ovaal 4"/>
          <p:cNvSpPr/>
          <p:nvPr/>
        </p:nvSpPr>
        <p:spPr>
          <a:xfrm>
            <a:off x="3491880" y="4293096"/>
            <a:ext cx="1656184"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p:cNvSpPr/>
          <p:nvPr/>
        </p:nvSpPr>
        <p:spPr>
          <a:xfrm>
            <a:off x="3491880" y="3154038"/>
            <a:ext cx="1656184"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62058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5" y="273041"/>
            <a:ext cx="8496942" cy="659160"/>
          </a:xfrm>
        </p:spPr>
        <p:txBody>
          <a:bodyPr>
            <a:noAutofit/>
          </a:bodyPr>
          <a:lstStyle/>
          <a:p>
            <a:r>
              <a:rPr lang="nl-NL" sz="4400" b="1" dirty="0">
                <a:latin typeface="Arial" panose="020B0604020202020204" pitchFamily="34" charset="0"/>
                <a:cs typeface="Arial" panose="020B0604020202020204" pitchFamily="34" charset="0"/>
              </a:rPr>
              <a:t>Rechtelijke macht</a:t>
            </a:r>
          </a:p>
        </p:txBody>
      </p:sp>
      <p:sp>
        <p:nvSpPr>
          <p:cNvPr id="9" name="Tijdelijke aanduiding voor inhoud 8">
            <a:extLst>
              <a:ext uri="{FF2B5EF4-FFF2-40B4-BE49-F238E27FC236}">
                <a16:creationId xmlns:a16="http://schemas.microsoft.com/office/drawing/2014/main" id="{5F8BF974-5087-4FB6-91CF-CB423DAD25F3}"/>
              </a:ext>
            </a:extLst>
          </p:cNvPr>
          <p:cNvSpPr>
            <a:spLocks noGrp="1"/>
          </p:cNvSpPr>
          <p:nvPr>
            <p:ph idx="1"/>
          </p:nvPr>
        </p:nvSpPr>
        <p:spPr>
          <a:xfrm>
            <a:off x="107504" y="932200"/>
            <a:ext cx="8784973" cy="5809167"/>
          </a:xfrm>
        </p:spPr>
        <p:txBody>
          <a:bodyPr>
            <a:normAutofit fontScale="92500"/>
          </a:bodyPr>
          <a:lstStyle/>
          <a:p>
            <a:pPr marL="491490" indent="-457200">
              <a:buFont typeface="+mj-lt"/>
              <a:buAutoNum type="arabicPeriod"/>
            </a:pPr>
            <a:r>
              <a:rPr lang="nl-NL" sz="2500" b="1" dirty="0">
                <a:solidFill>
                  <a:schemeClr val="tx1">
                    <a:lumMod val="50000"/>
                    <a:lumOff val="50000"/>
                  </a:schemeClr>
                </a:solidFill>
                <a:latin typeface="Arial" panose="020B0604020202020204" pitchFamily="34" charset="0"/>
                <a:cs typeface="Arial" panose="020B0604020202020204" pitchFamily="34" charset="0"/>
              </a:rPr>
              <a:t>Rechter</a:t>
            </a:r>
            <a:r>
              <a:rPr lang="nl-NL" sz="2500" dirty="0">
                <a:solidFill>
                  <a:schemeClr val="tx1">
                    <a:lumMod val="50000"/>
                    <a:lumOff val="50000"/>
                  </a:schemeClr>
                </a:solidFill>
                <a:latin typeface="Arial" panose="020B0604020202020204" pitchFamily="34" charset="0"/>
                <a:cs typeface="Arial" panose="020B0604020202020204" pitchFamily="34" charset="0"/>
              </a:rPr>
              <a:t>: drie rechters = een meervoudige kamer. Zij luisteren naar de officier van justitie, de advocaat, het slachtoffer en de verdachte. Daarna spreken zij het vonnis uit.</a:t>
            </a:r>
          </a:p>
          <a:p>
            <a:pPr marL="491490" indent="-457200">
              <a:buFont typeface="+mj-lt"/>
              <a:buAutoNum type="arabicPeriod"/>
            </a:pPr>
            <a:r>
              <a:rPr lang="nl-NL" sz="2500" b="1" dirty="0">
                <a:solidFill>
                  <a:schemeClr val="tx1">
                    <a:lumMod val="50000"/>
                    <a:lumOff val="50000"/>
                  </a:schemeClr>
                </a:solidFill>
                <a:latin typeface="Arial" panose="020B0604020202020204" pitchFamily="34" charset="0"/>
                <a:cs typeface="Arial" panose="020B0604020202020204" pitchFamily="34" charset="0"/>
              </a:rPr>
              <a:t>Griffier</a:t>
            </a:r>
            <a:r>
              <a:rPr lang="nl-NL" sz="2500" dirty="0">
                <a:solidFill>
                  <a:schemeClr val="tx1">
                    <a:lumMod val="50000"/>
                    <a:lumOff val="50000"/>
                  </a:schemeClr>
                </a:solidFill>
                <a:latin typeface="Arial" panose="020B0604020202020204" pitchFamily="34" charset="0"/>
                <a:cs typeface="Arial" panose="020B0604020202020204" pitchFamily="34" charset="0"/>
              </a:rPr>
              <a:t>: maakt het verslag; een proces-verbaal.</a:t>
            </a:r>
          </a:p>
          <a:p>
            <a:pPr marL="491490" indent="-457200">
              <a:buFont typeface="+mj-lt"/>
              <a:buAutoNum type="arabicPeriod"/>
            </a:pPr>
            <a:r>
              <a:rPr lang="nl-NL" sz="2500" b="1" dirty="0">
                <a:solidFill>
                  <a:schemeClr val="tx1">
                    <a:lumMod val="50000"/>
                    <a:lumOff val="50000"/>
                  </a:schemeClr>
                </a:solidFill>
                <a:latin typeface="Arial" panose="020B0604020202020204" pitchFamily="34" charset="0"/>
                <a:cs typeface="Arial" panose="020B0604020202020204" pitchFamily="34" charset="0"/>
              </a:rPr>
              <a:t>Verdachte</a:t>
            </a:r>
            <a:r>
              <a:rPr lang="nl-NL" sz="2500" dirty="0">
                <a:solidFill>
                  <a:schemeClr val="tx1">
                    <a:lumMod val="50000"/>
                    <a:lumOff val="50000"/>
                  </a:schemeClr>
                </a:solidFill>
                <a:latin typeface="Arial" panose="020B0604020202020204" pitchFamily="34" charset="0"/>
                <a:cs typeface="Arial" panose="020B0604020202020204" pitchFamily="34" charset="0"/>
              </a:rPr>
              <a:t>: zit tegenover de rechter. Rechter, officier van justitie en advocaat kunnen vragen stellen.</a:t>
            </a:r>
          </a:p>
          <a:p>
            <a:pPr marL="491490" indent="-457200">
              <a:buFont typeface="+mj-lt"/>
              <a:buAutoNum type="arabicPeriod"/>
            </a:pPr>
            <a:r>
              <a:rPr lang="nl-NL" sz="2500" b="1" dirty="0">
                <a:solidFill>
                  <a:schemeClr val="tx1">
                    <a:lumMod val="50000"/>
                    <a:lumOff val="50000"/>
                  </a:schemeClr>
                </a:solidFill>
                <a:latin typeface="Arial" panose="020B0604020202020204" pitchFamily="34" charset="0"/>
                <a:cs typeface="Arial" panose="020B0604020202020204" pitchFamily="34" charset="0"/>
              </a:rPr>
              <a:t>Advocaat</a:t>
            </a:r>
            <a:r>
              <a:rPr lang="nl-NL" sz="2500" dirty="0">
                <a:solidFill>
                  <a:schemeClr val="tx1">
                    <a:lumMod val="50000"/>
                    <a:lumOff val="50000"/>
                  </a:schemeClr>
                </a:solidFill>
                <a:latin typeface="Arial" panose="020B0604020202020204" pitchFamily="34" charset="0"/>
                <a:cs typeface="Arial" panose="020B0604020202020204" pitchFamily="34" charset="0"/>
              </a:rPr>
              <a:t>: verdedigt de belangen van de verdachte</a:t>
            </a:r>
          </a:p>
          <a:p>
            <a:pPr marL="491490" indent="-457200">
              <a:buFont typeface="+mj-lt"/>
              <a:buAutoNum type="arabicPeriod"/>
            </a:pPr>
            <a:r>
              <a:rPr lang="nl-NL" sz="2500" b="1" dirty="0">
                <a:solidFill>
                  <a:schemeClr val="tx1">
                    <a:lumMod val="50000"/>
                    <a:lumOff val="50000"/>
                  </a:schemeClr>
                </a:solidFill>
                <a:latin typeface="Arial" panose="020B0604020202020204" pitchFamily="34" charset="0"/>
                <a:cs typeface="Arial" panose="020B0604020202020204" pitchFamily="34" charset="0"/>
              </a:rPr>
              <a:t>Officier van Justitie</a:t>
            </a:r>
            <a:r>
              <a:rPr lang="nl-NL" sz="2500" dirty="0">
                <a:solidFill>
                  <a:schemeClr val="tx1">
                    <a:lumMod val="50000"/>
                    <a:lumOff val="50000"/>
                  </a:schemeClr>
                </a:solidFill>
                <a:latin typeface="Arial" panose="020B0604020202020204" pitchFamily="34" charset="0"/>
                <a:cs typeface="Arial" panose="020B0604020202020204" pitchFamily="34" charset="0"/>
              </a:rPr>
              <a:t>: openbaar aanklager (leest dagvaarding)</a:t>
            </a:r>
          </a:p>
          <a:p>
            <a:pPr marL="491490" indent="-457200">
              <a:buFont typeface="+mj-lt"/>
              <a:buAutoNum type="arabicPeriod"/>
            </a:pPr>
            <a:r>
              <a:rPr lang="nl-NL" sz="2500" b="1" dirty="0">
                <a:solidFill>
                  <a:schemeClr val="tx1">
                    <a:lumMod val="50000"/>
                    <a:lumOff val="50000"/>
                  </a:schemeClr>
                </a:solidFill>
                <a:latin typeface="Arial" panose="020B0604020202020204" pitchFamily="34" charset="0"/>
                <a:cs typeface="Arial" panose="020B0604020202020204" pitchFamily="34" charset="0"/>
              </a:rPr>
              <a:t>Slachtoffer: </a:t>
            </a:r>
            <a:r>
              <a:rPr lang="nl-NL" sz="2500" dirty="0">
                <a:solidFill>
                  <a:schemeClr val="tx1">
                    <a:lumMod val="50000"/>
                    <a:lumOff val="50000"/>
                  </a:schemeClr>
                </a:solidFill>
                <a:latin typeface="Arial" panose="020B0604020202020204" pitchFamily="34" charset="0"/>
                <a:cs typeface="Arial" panose="020B0604020202020204" pitchFamily="34" charset="0"/>
              </a:rPr>
              <a:t>heeft spreekrecht; kan om vergoeding vragen</a:t>
            </a:r>
          </a:p>
          <a:p>
            <a:pPr marL="491490" indent="-457200">
              <a:buFont typeface="+mj-lt"/>
              <a:buAutoNum type="arabicPeriod"/>
            </a:pPr>
            <a:r>
              <a:rPr lang="nl-NL" sz="2500" b="1" dirty="0">
                <a:solidFill>
                  <a:schemeClr val="tx1">
                    <a:lumMod val="50000"/>
                    <a:lumOff val="50000"/>
                  </a:schemeClr>
                </a:solidFill>
                <a:latin typeface="Arial" panose="020B0604020202020204" pitchFamily="34" charset="0"/>
                <a:cs typeface="Arial" panose="020B0604020202020204" pitchFamily="34" charset="0"/>
              </a:rPr>
              <a:t>Getuige</a:t>
            </a:r>
            <a:r>
              <a:rPr lang="nl-NL" sz="2500" dirty="0">
                <a:solidFill>
                  <a:schemeClr val="tx1">
                    <a:lumMod val="50000"/>
                    <a:lumOff val="50000"/>
                  </a:schemeClr>
                </a:solidFill>
                <a:latin typeface="Arial" panose="020B0604020202020204" pitchFamily="34" charset="0"/>
                <a:cs typeface="Arial" panose="020B0604020202020204" pitchFamily="34" charset="0"/>
              </a:rPr>
              <a:t>: wordt opgeroepen tijdens de zitting om te getuigen</a:t>
            </a:r>
          </a:p>
          <a:p>
            <a:pPr marL="491490" indent="-457200">
              <a:buFont typeface="+mj-lt"/>
              <a:buAutoNum type="arabicPeriod"/>
            </a:pPr>
            <a:r>
              <a:rPr lang="nl-NL" sz="2500" b="1" dirty="0">
                <a:solidFill>
                  <a:schemeClr val="tx1">
                    <a:lumMod val="50000"/>
                    <a:lumOff val="50000"/>
                  </a:schemeClr>
                </a:solidFill>
                <a:latin typeface="Arial" panose="020B0604020202020204" pitchFamily="34" charset="0"/>
                <a:cs typeface="Arial" panose="020B0604020202020204" pitchFamily="34" charset="0"/>
              </a:rPr>
              <a:t>Parketpolitie</a:t>
            </a:r>
            <a:r>
              <a:rPr lang="nl-NL" sz="2500" dirty="0">
                <a:solidFill>
                  <a:schemeClr val="tx1">
                    <a:lumMod val="50000"/>
                    <a:lumOff val="50000"/>
                  </a:schemeClr>
                </a:solidFill>
                <a:latin typeface="Arial" panose="020B0604020202020204" pitchFamily="34" charset="0"/>
                <a:cs typeface="Arial" panose="020B0604020202020204" pitchFamily="34" charset="0"/>
              </a:rPr>
              <a:t>: politie, met dienst in het gerechtsgebouw.</a:t>
            </a:r>
          </a:p>
          <a:p>
            <a:pPr marL="491490" indent="-457200">
              <a:buFont typeface="+mj-lt"/>
              <a:buAutoNum type="arabicPeriod"/>
            </a:pPr>
            <a:r>
              <a:rPr lang="nl-NL" sz="2500" b="1" dirty="0">
                <a:solidFill>
                  <a:schemeClr val="tx1">
                    <a:lumMod val="50000"/>
                    <a:lumOff val="50000"/>
                  </a:schemeClr>
                </a:solidFill>
                <a:latin typeface="Arial" panose="020B0604020202020204" pitchFamily="34" charset="0"/>
                <a:cs typeface="Arial" panose="020B0604020202020204" pitchFamily="34" charset="0"/>
              </a:rPr>
              <a:t>Bode</a:t>
            </a:r>
            <a:r>
              <a:rPr lang="nl-NL" sz="2500" dirty="0">
                <a:solidFill>
                  <a:schemeClr val="tx1">
                    <a:lumMod val="50000"/>
                    <a:lumOff val="50000"/>
                  </a:schemeClr>
                </a:solidFill>
                <a:latin typeface="Arial" panose="020B0604020202020204" pitchFamily="34" charset="0"/>
                <a:cs typeface="Arial" panose="020B0604020202020204" pitchFamily="34" charset="0"/>
              </a:rPr>
              <a:t>: zorgt voor orde. Roept verdachte op. Brengt getuigen en deskundigen op goede moment de zaal binnen</a:t>
            </a:r>
          </a:p>
          <a:p>
            <a:pPr marL="491490" indent="-457200">
              <a:buFont typeface="+mj-lt"/>
              <a:buAutoNum type="arabicPeriod"/>
            </a:pPr>
            <a:r>
              <a:rPr lang="nl-NL" sz="2500" b="1" dirty="0">
                <a:solidFill>
                  <a:schemeClr val="tx1">
                    <a:lumMod val="50000"/>
                    <a:lumOff val="50000"/>
                  </a:schemeClr>
                </a:solidFill>
                <a:latin typeface="Arial" panose="020B0604020202020204" pitchFamily="34" charset="0"/>
                <a:cs typeface="Arial" panose="020B0604020202020204" pitchFamily="34" charset="0"/>
              </a:rPr>
              <a:t>Pers</a:t>
            </a:r>
            <a:r>
              <a:rPr lang="nl-NL" sz="2500" dirty="0">
                <a:solidFill>
                  <a:schemeClr val="tx1">
                    <a:lumMod val="50000"/>
                    <a:lumOff val="50000"/>
                  </a:schemeClr>
                </a:solidFill>
                <a:latin typeface="Arial" panose="020B0604020202020204" pitchFamily="34" charset="0"/>
                <a:cs typeface="Arial" panose="020B0604020202020204" pitchFamily="34" charset="0"/>
              </a:rPr>
              <a:t>: schrijft een objectief artikel in de krant</a:t>
            </a:r>
          </a:p>
          <a:p>
            <a:pPr marL="491490" indent="-457200">
              <a:buFont typeface="+mj-lt"/>
              <a:buAutoNum type="arabicPeriod"/>
            </a:pPr>
            <a:endParaRPr lang="nl-NL" sz="2500" dirty="0"/>
          </a:p>
          <a:p>
            <a:pPr marL="491490" indent="-457200">
              <a:buFont typeface="+mj-lt"/>
              <a:buAutoNum type="arabicPeriod"/>
            </a:pPr>
            <a:endParaRPr lang="nl-NL" sz="2500" dirty="0"/>
          </a:p>
          <a:p>
            <a:pPr marL="491490" indent="-457200">
              <a:buFont typeface="+mj-lt"/>
              <a:buAutoNum type="arabicPeriod"/>
            </a:pPr>
            <a:endParaRPr lang="nl-NL" sz="2500" dirty="0"/>
          </a:p>
          <a:p>
            <a:pPr marL="491490" indent="-457200">
              <a:buFont typeface="+mj-lt"/>
              <a:buAutoNum type="arabicPeriod"/>
            </a:pPr>
            <a:endParaRPr lang="nl-NL" dirty="0"/>
          </a:p>
        </p:txBody>
      </p:sp>
    </p:spTree>
    <p:extLst>
      <p:ext uri="{BB962C8B-B14F-4D97-AF65-F5344CB8AC3E}">
        <p14:creationId xmlns:p14="http://schemas.microsoft.com/office/powerpoint/2010/main" val="848591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5" y="273041"/>
            <a:ext cx="8496942" cy="659160"/>
          </a:xfrm>
        </p:spPr>
        <p:txBody>
          <a:bodyPr>
            <a:noAutofit/>
          </a:bodyPr>
          <a:lstStyle/>
          <a:p>
            <a:r>
              <a:rPr lang="nl-NL" sz="4400" b="1" dirty="0">
                <a:latin typeface="Arial" panose="020B0604020202020204" pitchFamily="34" charset="0"/>
                <a:cs typeface="Arial" panose="020B0604020202020204" pitchFamily="34" charset="0"/>
              </a:rPr>
              <a:t>Rechtelijke macht</a:t>
            </a:r>
          </a:p>
        </p:txBody>
      </p:sp>
      <p:sp>
        <p:nvSpPr>
          <p:cNvPr id="9" name="Tijdelijke aanduiding voor inhoud 8">
            <a:extLst>
              <a:ext uri="{FF2B5EF4-FFF2-40B4-BE49-F238E27FC236}">
                <a16:creationId xmlns:a16="http://schemas.microsoft.com/office/drawing/2014/main" id="{5F8BF974-5087-4FB6-91CF-CB423DAD25F3}"/>
              </a:ext>
            </a:extLst>
          </p:cNvPr>
          <p:cNvSpPr>
            <a:spLocks noGrp="1"/>
          </p:cNvSpPr>
          <p:nvPr>
            <p:ph idx="1"/>
          </p:nvPr>
        </p:nvSpPr>
        <p:spPr>
          <a:xfrm>
            <a:off x="107504" y="1056360"/>
            <a:ext cx="8784973" cy="5809167"/>
          </a:xfrm>
        </p:spPr>
        <p:txBody>
          <a:bodyPr>
            <a:normAutofit/>
          </a:bodyPr>
          <a:lstStyle/>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61. Wie vormen de rechterlijke organisatie?</a:t>
            </a:r>
          </a:p>
          <a:p>
            <a:pPr marL="34290" indent="0">
              <a:buNone/>
            </a:pPr>
            <a:r>
              <a:rPr lang="nl-NL" sz="24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De rechterlijke macht (rechters en griffier) en het Openbaar Ministerie (Officier van Justitie)</a:t>
            </a:r>
          </a:p>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62. Behoort de officier van justitie tot de zittende of staande magistratuur?</a:t>
            </a:r>
          </a:p>
          <a:p>
            <a:pPr marL="34290" indent="0">
              <a:buNone/>
            </a:pPr>
            <a:r>
              <a:rPr lang="nl-NL" sz="24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Staande magistratuur</a:t>
            </a:r>
          </a:p>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63. Behoort de officier van justitie tot de rechterlijke macht?</a:t>
            </a:r>
          </a:p>
          <a:p>
            <a:pPr marL="34290" indent="0">
              <a:buNone/>
            </a:pPr>
            <a:r>
              <a:rPr lang="nl-NL" sz="24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Neen, Openbaar Ministerie</a:t>
            </a:r>
          </a:p>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64. Waarmee begint een strafproces?</a:t>
            </a:r>
          </a:p>
          <a:p>
            <a:pPr marL="34290" indent="0">
              <a:buNone/>
            </a:pPr>
            <a:r>
              <a:rPr lang="nl-NL" sz="24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Met een dagvaarding</a:t>
            </a:r>
          </a:p>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65. Is de rechter in een strafproces actief of passief? </a:t>
            </a:r>
          </a:p>
          <a:p>
            <a:pPr marL="34290" indent="0">
              <a:buNone/>
            </a:pPr>
            <a:r>
              <a:rPr lang="nl-NL" sz="24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De rechter in een strafproces is actief op zoek naar de waarheid.</a:t>
            </a:r>
          </a:p>
          <a:p>
            <a:pPr marL="491490" indent="-457200">
              <a:buFont typeface="+mj-lt"/>
              <a:buAutoNum type="arabicPeriod"/>
            </a:pPr>
            <a:endParaRPr lang="nl-NL" sz="2500" dirty="0"/>
          </a:p>
          <a:p>
            <a:pPr marL="491490" indent="-457200">
              <a:buFont typeface="+mj-lt"/>
              <a:buAutoNum type="arabicPeriod"/>
            </a:pPr>
            <a:endParaRPr lang="nl-NL" sz="2500" dirty="0"/>
          </a:p>
          <a:p>
            <a:pPr marL="491490" indent="-457200">
              <a:buFont typeface="+mj-lt"/>
              <a:buAutoNum type="arabicPeriod"/>
            </a:pPr>
            <a:endParaRPr lang="nl-NL" dirty="0"/>
          </a:p>
        </p:txBody>
      </p:sp>
    </p:spTree>
    <p:extLst>
      <p:ext uri="{BB962C8B-B14F-4D97-AF65-F5344CB8AC3E}">
        <p14:creationId xmlns:p14="http://schemas.microsoft.com/office/powerpoint/2010/main" val="308843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 calcmode="lin" valueType="num">
                                      <p:cBhvr additive="base">
                                        <p:cTn id="1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anim calcmode="lin" valueType="num">
                                      <p:cBhvr additive="base">
                                        <p:cTn id="2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anim calcmode="lin" valueType="num">
                                      <p:cBhvr additive="base">
                                        <p:cTn id="31"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5" y="273041"/>
            <a:ext cx="8496942" cy="659160"/>
          </a:xfrm>
        </p:spPr>
        <p:txBody>
          <a:bodyPr>
            <a:noAutofit/>
          </a:bodyPr>
          <a:lstStyle/>
          <a:p>
            <a:r>
              <a:rPr lang="nl-NL" sz="4400" b="1" dirty="0">
                <a:latin typeface="Arial" panose="020B0604020202020204" pitchFamily="34" charset="0"/>
                <a:cs typeface="Arial" panose="020B0604020202020204" pitchFamily="34" charset="0"/>
              </a:rPr>
              <a:t>Rechtelijke macht</a:t>
            </a:r>
          </a:p>
        </p:txBody>
      </p:sp>
      <p:sp>
        <p:nvSpPr>
          <p:cNvPr id="9" name="Tijdelijke aanduiding voor inhoud 8">
            <a:extLst>
              <a:ext uri="{FF2B5EF4-FFF2-40B4-BE49-F238E27FC236}">
                <a16:creationId xmlns:a16="http://schemas.microsoft.com/office/drawing/2014/main" id="{5F8BF974-5087-4FB6-91CF-CB423DAD25F3}"/>
              </a:ext>
            </a:extLst>
          </p:cNvPr>
          <p:cNvSpPr>
            <a:spLocks noGrp="1"/>
          </p:cNvSpPr>
          <p:nvPr>
            <p:ph idx="1"/>
          </p:nvPr>
        </p:nvSpPr>
        <p:spPr>
          <a:xfrm>
            <a:off x="107504" y="1268760"/>
            <a:ext cx="8784973" cy="5316199"/>
          </a:xfrm>
        </p:spPr>
        <p:txBody>
          <a:bodyPr>
            <a:normAutofit/>
          </a:bodyPr>
          <a:lstStyle/>
          <a:p>
            <a:pPr marL="34290" indent="0">
              <a:buNone/>
            </a:pPr>
            <a:r>
              <a:rPr lang="nl-NL" sz="2400" b="1" dirty="0">
                <a:solidFill>
                  <a:schemeClr val="tx1">
                    <a:lumMod val="50000"/>
                    <a:lumOff val="50000"/>
                  </a:schemeClr>
                </a:solidFill>
                <a:latin typeface="Arial" panose="020B0604020202020204" pitchFamily="34" charset="0"/>
                <a:cs typeface="Arial" panose="020B0604020202020204" pitchFamily="34" charset="0"/>
              </a:rPr>
              <a:t>Met deze invulopdracht kun je nagaan of je de leerstof goed hebt opgenomen en begrepen. Neem de zinnen over en vul het ontbrekende woord in.</a:t>
            </a:r>
          </a:p>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66. Verdachten van verkeersovertredingen worden altijd gedagvaard voor de zitting bij de alleensprekende rechter (de politierechter) in een ....... </a:t>
            </a:r>
          </a:p>
          <a:p>
            <a:r>
              <a:rPr lang="nl-NL" sz="24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Arrondissementsrechtbank</a:t>
            </a:r>
          </a:p>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67. Indien een verdachte hoger beroep instelt bij de politierechter komt hij in beroep tegen een vonnis van de ....... </a:t>
            </a:r>
          </a:p>
          <a:p>
            <a:r>
              <a:rPr lang="nl-NL" sz="24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rechter</a:t>
            </a:r>
          </a:p>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68. De hoofdtaak van de rechter in een strafproces is het vinden van de ......</a:t>
            </a:r>
          </a:p>
          <a:p>
            <a:r>
              <a:rPr lang="nl-NL" sz="24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Waarheid</a:t>
            </a:r>
          </a:p>
          <a:p>
            <a:pPr marL="34290" indent="0">
              <a:buNone/>
            </a:pPr>
            <a:endParaRPr lang="nl-NL" sz="2500" dirty="0"/>
          </a:p>
          <a:p>
            <a:pPr marL="491490" indent="-457200">
              <a:buFont typeface="+mj-lt"/>
              <a:buAutoNum type="arabicPeriod"/>
            </a:pPr>
            <a:endParaRPr lang="nl-NL" dirty="0"/>
          </a:p>
        </p:txBody>
      </p:sp>
    </p:spTree>
    <p:extLst>
      <p:ext uri="{BB962C8B-B14F-4D97-AF65-F5344CB8AC3E}">
        <p14:creationId xmlns:p14="http://schemas.microsoft.com/office/powerpoint/2010/main" val="281951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 calcmode="lin" valueType="num">
                                      <p:cBhvr additive="base">
                                        <p:cTn id="1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 calcmode="lin" valueType="num">
                                      <p:cBhvr additive="base">
                                        <p:cTn id="1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5" y="273041"/>
            <a:ext cx="8496942" cy="659160"/>
          </a:xfrm>
        </p:spPr>
        <p:txBody>
          <a:bodyPr>
            <a:noAutofit/>
          </a:bodyPr>
          <a:lstStyle/>
          <a:p>
            <a:r>
              <a:rPr lang="nl-NL" sz="4400" b="1" dirty="0">
                <a:latin typeface="Arial" panose="020B0604020202020204" pitchFamily="34" charset="0"/>
                <a:cs typeface="Arial" panose="020B0604020202020204" pitchFamily="34" charset="0"/>
              </a:rPr>
              <a:t>Rechtelijke macht</a:t>
            </a:r>
          </a:p>
        </p:txBody>
      </p:sp>
      <p:sp>
        <p:nvSpPr>
          <p:cNvPr id="9" name="Tijdelijke aanduiding voor inhoud 8">
            <a:extLst>
              <a:ext uri="{FF2B5EF4-FFF2-40B4-BE49-F238E27FC236}">
                <a16:creationId xmlns:a16="http://schemas.microsoft.com/office/drawing/2014/main" id="{5F8BF974-5087-4FB6-91CF-CB423DAD25F3}"/>
              </a:ext>
            </a:extLst>
          </p:cNvPr>
          <p:cNvSpPr>
            <a:spLocks noGrp="1"/>
          </p:cNvSpPr>
          <p:nvPr>
            <p:ph idx="1"/>
          </p:nvPr>
        </p:nvSpPr>
        <p:spPr>
          <a:xfrm>
            <a:off x="107504" y="932202"/>
            <a:ext cx="8784973" cy="5809166"/>
          </a:xfrm>
        </p:spPr>
        <p:txBody>
          <a:bodyPr>
            <a:normAutofit/>
          </a:bodyPr>
          <a:lstStyle/>
          <a:p>
            <a:pPr marL="34290" indent="0">
              <a:buNone/>
            </a:pPr>
            <a:r>
              <a:rPr lang="nl-NL" sz="2400" b="1" dirty="0">
                <a:solidFill>
                  <a:schemeClr val="tx1">
                    <a:lumMod val="50000"/>
                    <a:lumOff val="50000"/>
                  </a:schemeClr>
                </a:solidFill>
                <a:latin typeface="Arial" panose="020B0604020202020204" pitchFamily="34" charset="0"/>
                <a:cs typeface="Arial" panose="020B0604020202020204" pitchFamily="34" charset="0"/>
              </a:rPr>
              <a:t>Met deze invulopdracht kun je nagaan of je de leerstof goed hebt opgenomen en begrepen. Neem de zinnen over en vul het ontbrekende woord in.</a:t>
            </a:r>
          </a:p>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69. Rechters die zich bezighouden met straf- en privaatrecht worden ....... Rechters genoemd.</a:t>
            </a:r>
          </a:p>
          <a:p>
            <a:pPr marL="34290" indent="0">
              <a:buNone/>
            </a:pPr>
            <a:r>
              <a:rPr lang="nl-NL" sz="24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Gewone</a:t>
            </a:r>
          </a:p>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70. Dit in tegenstelling tot rechters die bestuursrecht behandelen, zij worden ...... rechters genoemd.</a:t>
            </a:r>
          </a:p>
          <a:p>
            <a:pPr marL="34290" indent="0">
              <a:buNone/>
            </a:pPr>
            <a:r>
              <a:rPr lang="nl-NL" sz="24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Bijzondere</a:t>
            </a:r>
          </a:p>
          <a:p>
            <a:pPr marL="491490" indent="-457200">
              <a:buFont typeface="+mj-lt"/>
              <a:buAutoNum type="arabicPeriod"/>
            </a:pPr>
            <a:endParaRPr lang="nl-NL" sz="2500" dirty="0"/>
          </a:p>
          <a:p>
            <a:pPr marL="491490" indent="-457200">
              <a:buFont typeface="+mj-lt"/>
              <a:buAutoNum type="arabicPeriod"/>
            </a:pPr>
            <a:endParaRPr lang="nl-NL" dirty="0"/>
          </a:p>
        </p:txBody>
      </p:sp>
    </p:spTree>
    <p:extLst>
      <p:ext uri="{BB962C8B-B14F-4D97-AF65-F5344CB8AC3E}">
        <p14:creationId xmlns:p14="http://schemas.microsoft.com/office/powerpoint/2010/main" val="303522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 calcmode="lin" valueType="num">
                                      <p:cBhvr additive="base">
                                        <p:cTn id="1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123541-A9ED-4494-824B-4D51D596FB6F}"/>
              </a:ext>
            </a:extLst>
          </p:cNvPr>
          <p:cNvSpPr>
            <a:spLocks noGrp="1"/>
          </p:cNvSpPr>
          <p:nvPr>
            <p:ph type="title"/>
          </p:nvPr>
        </p:nvSpPr>
        <p:spPr>
          <a:xfrm>
            <a:off x="395536" y="609600"/>
            <a:ext cx="7868354" cy="803176"/>
          </a:xfrm>
        </p:spPr>
        <p:txBody>
          <a:bodyPr>
            <a:normAutofit/>
          </a:bodyPr>
          <a:lstStyle/>
          <a:p>
            <a:r>
              <a:rPr lang="nl-NL" sz="4400" b="1" dirty="0">
                <a:latin typeface="Arial" panose="020B0604020202020204" pitchFamily="34" charset="0"/>
                <a:cs typeface="Arial" panose="020B0604020202020204" pitchFamily="34" charset="0"/>
              </a:rPr>
              <a:t>Hoe verder?</a:t>
            </a:r>
          </a:p>
        </p:txBody>
      </p:sp>
      <p:sp>
        <p:nvSpPr>
          <p:cNvPr id="3" name="Tijdelijke aanduiding voor inhoud 2">
            <a:extLst>
              <a:ext uri="{FF2B5EF4-FFF2-40B4-BE49-F238E27FC236}">
                <a16:creationId xmlns:a16="http://schemas.microsoft.com/office/drawing/2014/main" id="{E488E7FE-3740-4253-88B9-48B3A09FB106}"/>
              </a:ext>
            </a:extLst>
          </p:cNvPr>
          <p:cNvSpPr>
            <a:spLocks noGrp="1"/>
          </p:cNvSpPr>
          <p:nvPr>
            <p:ph idx="1"/>
          </p:nvPr>
        </p:nvSpPr>
        <p:spPr>
          <a:xfrm>
            <a:off x="357995" y="2437650"/>
            <a:ext cx="8568952" cy="4159702"/>
          </a:xfrm>
        </p:spPr>
        <p:txBody>
          <a:bodyPr>
            <a:noAutofit/>
          </a:bodyPr>
          <a:lstStyle/>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Vragen? Alles duidelijk?</a:t>
            </a:r>
          </a:p>
          <a:p>
            <a:endParaRPr lang="nl-NL" sz="2400" dirty="0">
              <a:solidFill>
                <a:schemeClr val="tx1">
                  <a:lumMod val="50000"/>
                  <a:lumOff val="50000"/>
                </a:schemeClr>
              </a:solidFill>
              <a:latin typeface="Arial" panose="020B0604020202020204" pitchFamily="34" charset="0"/>
              <a:cs typeface="Arial" panose="020B0604020202020204" pitchFamily="34" charset="0"/>
            </a:endParaRPr>
          </a:p>
          <a:p>
            <a:pPr marL="34290" indent="0">
              <a:buNone/>
            </a:pPr>
            <a:r>
              <a:rPr lang="nl-NL" sz="2400" u="sng" dirty="0">
                <a:solidFill>
                  <a:schemeClr val="tx1">
                    <a:lumMod val="50000"/>
                    <a:lumOff val="50000"/>
                  </a:schemeClr>
                </a:solidFill>
                <a:latin typeface="Arial" panose="020B0604020202020204" pitchFamily="34" charset="0"/>
                <a:cs typeface="Arial" panose="020B0604020202020204" pitchFamily="34" charset="0"/>
              </a:rPr>
              <a:t>Maandag:</a:t>
            </a:r>
          </a:p>
          <a:p>
            <a:r>
              <a:rPr lang="nl-NL" sz="2400" dirty="0">
                <a:solidFill>
                  <a:schemeClr val="tx1">
                    <a:lumMod val="50000"/>
                    <a:lumOff val="50000"/>
                  </a:schemeClr>
                </a:solidFill>
                <a:latin typeface="Arial" panose="020B0604020202020204" pitchFamily="34" charset="0"/>
                <a:cs typeface="Arial" panose="020B0604020202020204" pitchFamily="34" charset="0"/>
              </a:rPr>
              <a:t>Gaan we in op gemeentelijke organisatie</a:t>
            </a:r>
          </a:p>
          <a:p>
            <a:r>
              <a:rPr lang="nl-NL" sz="2400" dirty="0">
                <a:solidFill>
                  <a:schemeClr val="tx1">
                    <a:lumMod val="50000"/>
                    <a:lumOff val="50000"/>
                  </a:schemeClr>
                </a:solidFill>
                <a:latin typeface="Arial" panose="020B0604020202020204" pitchFamily="34" charset="0"/>
                <a:cs typeface="Arial" panose="020B0604020202020204" pitchFamily="34" charset="0"/>
              </a:rPr>
              <a:t>Verder bespreken voortgang opdracht gemeenten</a:t>
            </a:r>
          </a:p>
          <a:p>
            <a:pPr lvl="1"/>
            <a:r>
              <a:rPr lang="nl-NL" sz="2400" dirty="0">
                <a:solidFill>
                  <a:schemeClr val="tx1">
                    <a:lumMod val="50000"/>
                    <a:lumOff val="50000"/>
                  </a:schemeClr>
                </a:solidFill>
                <a:latin typeface="Arial" panose="020B0604020202020204" pitchFamily="34" charset="0"/>
                <a:cs typeface="Arial" panose="020B0604020202020204" pitchFamily="34" charset="0"/>
              </a:rPr>
              <a:t>Interview bestuurder/ambtenaar</a:t>
            </a:r>
          </a:p>
          <a:p>
            <a:pPr lvl="1"/>
            <a:r>
              <a:rPr lang="nl-NL" sz="2400" dirty="0">
                <a:solidFill>
                  <a:schemeClr val="tx1">
                    <a:lumMod val="50000"/>
                    <a:lumOff val="50000"/>
                  </a:schemeClr>
                </a:solidFill>
                <a:latin typeface="Arial" panose="020B0604020202020204" pitchFamily="34" charset="0"/>
                <a:cs typeface="Arial" panose="020B0604020202020204" pitchFamily="34" charset="0"/>
              </a:rPr>
              <a:t>Bijwonen Raadsvergadering</a:t>
            </a:r>
          </a:p>
        </p:txBody>
      </p:sp>
      <p:pic>
        <p:nvPicPr>
          <p:cNvPr id="4" name="Afbeelding 3">
            <a:extLst>
              <a:ext uri="{FF2B5EF4-FFF2-40B4-BE49-F238E27FC236}">
                <a16:creationId xmlns:a16="http://schemas.microsoft.com/office/drawing/2014/main" id="{CC72E24E-4F67-4716-BD97-7A58B60FE20A}"/>
              </a:ext>
            </a:extLst>
          </p:cNvPr>
          <p:cNvPicPr>
            <a:picLocks noChangeAspect="1"/>
          </p:cNvPicPr>
          <p:nvPr/>
        </p:nvPicPr>
        <p:blipFill>
          <a:blip r:embed="rId2"/>
          <a:stretch>
            <a:fillRect/>
          </a:stretch>
        </p:blipFill>
        <p:spPr>
          <a:xfrm>
            <a:off x="3886387" y="260648"/>
            <a:ext cx="5040560" cy="2747106"/>
          </a:xfrm>
          <a:prstGeom prst="rect">
            <a:avLst/>
          </a:prstGeom>
        </p:spPr>
      </p:pic>
    </p:spTree>
    <p:extLst>
      <p:ext uri="{BB962C8B-B14F-4D97-AF65-F5344CB8AC3E}">
        <p14:creationId xmlns:p14="http://schemas.microsoft.com/office/powerpoint/2010/main" val="983577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6" y="357443"/>
            <a:ext cx="8496942" cy="659160"/>
          </a:xfrm>
        </p:spPr>
        <p:txBody>
          <a:bodyPr>
            <a:noAutofit/>
          </a:bodyPr>
          <a:lstStyle/>
          <a:p>
            <a:r>
              <a:rPr lang="nl-NL" sz="4400" b="1" dirty="0">
                <a:latin typeface="Arial" panose="020B0604020202020204" pitchFamily="34" charset="0"/>
                <a:cs typeface="Arial" panose="020B0604020202020204" pitchFamily="34" charset="0"/>
              </a:rPr>
              <a:t>Strafrecht: Leerdoelen</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124745"/>
            <a:ext cx="8496943" cy="5287222"/>
          </a:xfrm>
        </p:spPr>
        <p:txBody>
          <a:bodyPr/>
          <a:lstStyle/>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Na het bestuderen van hoofdstuk 4 kun je: </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een aantal </a:t>
            </a:r>
            <a:r>
              <a:rPr lang="nl-NL" sz="2400" b="1" dirty="0">
                <a:solidFill>
                  <a:srgbClr val="C00000"/>
                </a:solidFill>
                <a:latin typeface="Arial" panose="020B0604020202020204" pitchFamily="34" charset="0"/>
                <a:cs typeface="Arial" panose="020B0604020202020204" pitchFamily="34" charset="0"/>
              </a:rPr>
              <a:t>wetten</a:t>
            </a:r>
            <a:r>
              <a:rPr lang="nl-NL" sz="2400" dirty="0">
                <a:solidFill>
                  <a:schemeClr val="tx1">
                    <a:lumMod val="50000"/>
                    <a:lumOff val="50000"/>
                  </a:schemeClr>
                </a:solidFill>
                <a:latin typeface="Arial" panose="020B0604020202020204" pitchFamily="34" charset="0"/>
                <a:cs typeface="Arial" panose="020B0604020202020204" pitchFamily="34" charset="0"/>
              </a:rPr>
              <a:t> opnoemen waarin strafbare feiten zijn opgenomen; </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het verschil aangeven tussen </a:t>
            </a:r>
            <a:r>
              <a:rPr lang="nl-NL" sz="2400" b="1" dirty="0">
                <a:solidFill>
                  <a:srgbClr val="C00000"/>
                </a:solidFill>
                <a:latin typeface="Arial" panose="020B0604020202020204" pitchFamily="34" charset="0"/>
                <a:cs typeface="Arial" panose="020B0604020202020204" pitchFamily="34" charset="0"/>
              </a:rPr>
              <a:t>materieel strafrecht en formeel strafrecht</a:t>
            </a:r>
            <a:r>
              <a:rPr lang="nl-NL" sz="2400" dirty="0">
                <a:solidFill>
                  <a:schemeClr val="tx1">
                    <a:lumMod val="50000"/>
                    <a:lumOff val="50000"/>
                  </a:schemeClr>
                </a:solidFill>
                <a:latin typeface="Arial" panose="020B0604020202020204" pitchFamily="34" charset="0"/>
                <a:cs typeface="Arial" panose="020B0604020202020204" pitchFamily="34" charset="0"/>
              </a:rPr>
              <a:t>; </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een </a:t>
            </a:r>
            <a:r>
              <a:rPr lang="nl-NL" sz="2400" b="1" dirty="0">
                <a:solidFill>
                  <a:srgbClr val="C00000"/>
                </a:solidFill>
                <a:latin typeface="Arial" panose="020B0604020202020204" pitchFamily="34" charset="0"/>
                <a:cs typeface="Arial" panose="020B0604020202020204" pitchFamily="34" charset="0"/>
              </a:rPr>
              <a:t>strafproces</a:t>
            </a:r>
            <a:r>
              <a:rPr lang="nl-NL" sz="2400" dirty="0">
                <a:solidFill>
                  <a:schemeClr val="tx1">
                    <a:lumMod val="50000"/>
                    <a:lumOff val="50000"/>
                  </a:schemeClr>
                </a:solidFill>
                <a:latin typeface="Arial" panose="020B0604020202020204" pitchFamily="34" charset="0"/>
                <a:cs typeface="Arial" panose="020B0604020202020204" pitchFamily="34" charset="0"/>
              </a:rPr>
              <a:t> in hoofdlijnen beschrijven en de deelnemende partijen benoemen; </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het onderscheid in </a:t>
            </a:r>
            <a:r>
              <a:rPr lang="nl-NL" sz="2400" b="1" dirty="0">
                <a:solidFill>
                  <a:srgbClr val="C00000"/>
                </a:solidFill>
                <a:latin typeface="Arial" panose="020B0604020202020204" pitchFamily="34" charset="0"/>
                <a:cs typeface="Arial" panose="020B0604020202020204" pitchFamily="34" charset="0"/>
              </a:rPr>
              <a:t>soorten strafbare feiten </a:t>
            </a:r>
            <a:r>
              <a:rPr lang="nl-NL" sz="2400" dirty="0">
                <a:solidFill>
                  <a:schemeClr val="tx1">
                    <a:lumMod val="50000"/>
                    <a:lumOff val="50000"/>
                  </a:schemeClr>
                </a:solidFill>
                <a:latin typeface="Arial" panose="020B0604020202020204" pitchFamily="34" charset="0"/>
                <a:cs typeface="Arial" panose="020B0604020202020204" pitchFamily="34" charset="0"/>
              </a:rPr>
              <a:t>aangeven.</a:t>
            </a:r>
          </a:p>
          <a:p>
            <a:pPr marL="34290" indent="0">
              <a:buNone/>
            </a:pPr>
            <a:endParaRPr lang="nl-NL" dirty="0"/>
          </a:p>
          <a:p>
            <a:pPr marL="34290" indent="0">
              <a:buNone/>
            </a:pPr>
            <a:endParaRPr lang="nl-NL" dirty="0"/>
          </a:p>
        </p:txBody>
      </p:sp>
      <p:pic>
        <p:nvPicPr>
          <p:cNvPr id="4" name="Afbeelding 3">
            <a:extLst>
              <a:ext uri="{FF2B5EF4-FFF2-40B4-BE49-F238E27FC236}">
                <a16:creationId xmlns:a16="http://schemas.microsoft.com/office/drawing/2014/main" id="{4FAB4DAA-6603-49C4-9B45-E123C1E9C3DB}"/>
              </a:ext>
            </a:extLst>
          </p:cNvPr>
          <p:cNvPicPr>
            <a:picLocks noChangeAspect="1"/>
          </p:cNvPicPr>
          <p:nvPr/>
        </p:nvPicPr>
        <p:blipFill rotWithShape="1">
          <a:blip r:embed="rId2"/>
          <a:srcRect t="10152" b="11125"/>
          <a:stretch/>
        </p:blipFill>
        <p:spPr>
          <a:xfrm>
            <a:off x="971600" y="4581128"/>
            <a:ext cx="7038783" cy="2058123"/>
          </a:xfrm>
          <a:prstGeom prst="rect">
            <a:avLst/>
          </a:prstGeom>
        </p:spPr>
      </p:pic>
    </p:spTree>
    <p:extLst>
      <p:ext uri="{BB962C8B-B14F-4D97-AF65-F5344CB8AC3E}">
        <p14:creationId xmlns:p14="http://schemas.microsoft.com/office/powerpoint/2010/main" val="3448737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6" y="357443"/>
            <a:ext cx="8496942" cy="659160"/>
          </a:xfrm>
        </p:spPr>
        <p:txBody>
          <a:bodyPr>
            <a:noAutofit/>
          </a:bodyPr>
          <a:lstStyle/>
          <a:p>
            <a:r>
              <a:rPr lang="nl-NL" sz="4400" b="1" dirty="0">
                <a:latin typeface="Arial" panose="020B0604020202020204" pitchFamily="34" charset="0"/>
                <a:cs typeface="Arial" panose="020B0604020202020204" pitchFamily="34" charset="0"/>
              </a:rPr>
              <a:t>4. Deelneming strafbare feiten</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340767"/>
            <a:ext cx="8496943" cy="5071199"/>
          </a:xfrm>
        </p:spPr>
        <p:txBody>
          <a:bodyPr>
            <a:normAutofit/>
          </a:bodyPr>
          <a:lstStyle/>
          <a:p>
            <a:pPr marL="34290" indent="0">
              <a:spcBef>
                <a:spcPts val="240"/>
              </a:spcBef>
              <a:spcAft>
                <a:spcPts val="240"/>
              </a:spcAft>
              <a:buNone/>
            </a:pPr>
            <a:r>
              <a:rPr lang="nl-NL" sz="24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Bij de deelnemers aan strafbare feiten moet je een onderscheid maken tussen: </a:t>
            </a:r>
          </a:p>
          <a:p>
            <a:pPr marL="491490" indent="-457200">
              <a:spcBef>
                <a:spcPts val="240"/>
              </a:spcBef>
              <a:spcAft>
                <a:spcPts val="240"/>
              </a:spcAft>
              <a:buFont typeface="+mj-lt"/>
              <a:buAutoNum type="arabicPeriod"/>
            </a:pPr>
            <a:r>
              <a:rPr lang="nl-NL" sz="2400" b="1"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Daders; </a:t>
            </a:r>
          </a:p>
          <a:p>
            <a:pPr marL="491490" indent="-457200">
              <a:spcBef>
                <a:spcPts val="240"/>
              </a:spcBef>
              <a:spcAft>
                <a:spcPts val="240"/>
              </a:spcAft>
              <a:buFont typeface="+mj-lt"/>
              <a:buAutoNum type="arabicPeriod"/>
            </a:pPr>
            <a:r>
              <a:rPr lang="nl-NL" sz="2400" b="1"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Medeplichtigen</a:t>
            </a:r>
          </a:p>
          <a:p>
            <a:pPr marL="34290" indent="0">
              <a:spcBef>
                <a:spcPts val="240"/>
              </a:spcBef>
              <a:spcAft>
                <a:spcPts val="240"/>
              </a:spcAft>
              <a:buNone/>
            </a:pPr>
            <a:endParaRPr lang="nl-NL" sz="2400"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a:p>
            <a:pPr marL="34290" indent="0">
              <a:spcBef>
                <a:spcPts val="240"/>
              </a:spcBef>
              <a:spcAft>
                <a:spcPts val="240"/>
              </a:spcAft>
              <a:buNone/>
            </a:pPr>
            <a:endParaRPr lang="nl-NL" sz="2400" u="sng"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a:p>
            <a:pPr marL="34290" indent="0">
              <a:spcBef>
                <a:spcPts val="240"/>
              </a:spcBef>
              <a:spcAft>
                <a:spcPts val="240"/>
              </a:spcAft>
              <a:buNone/>
            </a:pPr>
            <a:endParaRPr lang="nl-NL" sz="2400" u="sng"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a:p>
            <a:pPr marL="34290" indent="0">
              <a:spcBef>
                <a:spcPts val="240"/>
              </a:spcBef>
              <a:spcAft>
                <a:spcPts val="240"/>
              </a:spcAft>
              <a:buNone/>
            </a:pPr>
            <a:endParaRPr lang="nl-NL" sz="2400" u="sng"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a:p>
            <a:pPr marL="34290" indent="0">
              <a:spcBef>
                <a:spcPts val="240"/>
              </a:spcBef>
              <a:spcAft>
                <a:spcPts val="240"/>
              </a:spcAft>
              <a:buNone/>
            </a:pPr>
            <a:r>
              <a:rPr lang="nl-NL" sz="2400" u="sng"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Uitleg</a:t>
            </a:r>
          </a:p>
          <a:p>
            <a:pPr marL="491490" indent="-457200">
              <a:spcBef>
                <a:spcPts val="240"/>
              </a:spcBef>
              <a:spcAft>
                <a:spcPts val="240"/>
              </a:spcAft>
              <a:buFont typeface="+mj-lt"/>
              <a:buAutoNum type="arabicPeriod"/>
            </a:pPr>
            <a:r>
              <a:rPr lang="nl-NL" sz="2400" b="1"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Plegen</a:t>
            </a:r>
            <a:r>
              <a:rPr lang="nl-NL" sz="24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 de dader die de misdaad pleegt (hij steelt)</a:t>
            </a:r>
          </a:p>
          <a:p>
            <a:pPr marL="491490" indent="-457200">
              <a:spcBef>
                <a:spcPts val="240"/>
              </a:spcBef>
              <a:spcAft>
                <a:spcPts val="240"/>
              </a:spcAft>
              <a:buFont typeface="+mj-lt"/>
              <a:buAutoNum type="arabicPeriod"/>
            </a:pPr>
            <a:r>
              <a:rPr lang="nl-NL" sz="2400" b="1"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Doen plegen</a:t>
            </a:r>
            <a:r>
              <a:rPr lang="nl-NL" sz="24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 degene die steelt doet dit op bevel</a:t>
            </a:r>
          </a:p>
          <a:p>
            <a:pPr marL="491490" indent="-457200">
              <a:spcBef>
                <a:spcPts val="240"/>
              </a:spcBef>
              <a:spcAft>
                <a:spcPts val="240"/>
              </a:spcAft>
              <a:buFont typeface="+mj-lt"/>
              <a:buAutoNum type="arabicPeriod"/>
            </a:pPr>
            <a:r>
              <a:rPr lang="nl-NL" sz="2400" b="1"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Medeplegen</a:t>
            </a:r>
            <a:r>
              <a:rPr lang="nl-NL" sz="24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 stelen samen met anderen</a:t>
            </a:r>
          </a:p>
          <a:p>
            <a:pPr marL="491490" indent="-457200">
              <a:spcBef>
                <a:spcPts val="240"/>
              </a:spcBef>
              <a:spcAft>
                <a:spcPts val="240"/>
              </a:spcAft>
              <a:buFont typeface="+mj-lt"/>
              <a:buAutoNum type="arabicPeriod"/>
            </a:pPr>
            <a:r>
              <a:rPr lang="nl-NL" sz="2400" b="1"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Uitlokken</a:t>
            </a:r>
            <a:r>
              <a:rPr lang="nl-NL" sz="24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 iemand aansporen om te stelen</a:t>
            </a:r>
          </a:p>
          <a:p>
            <a:pPr marL="491490" indent="-457200">
              <a:spcBef>
                <a:spcPts val="240"/>
              </a:spcBef>
              <a:spcAft>
                <a:spcPts val="240"/>
              </a:spcAft>
              <a:buFont typeface="+mj-lt"/>
              <a:buAutoNum type="arabicPeriod"/>
            </a:pPr>
            <a:endParaRPr lang="nl-NL" sz="2400" dirty="0">
              <a:effectLst/>
              <a:latin typeface="Arial" panose="020B0604020202020204" pitchFamily="34" charset="0"/>
              <a:ea typeface="Calibri" panose="020F0502020204030204" pitchFamily="34" charset="0"/>
              <a:cs typeface="Arial" panose="020B0604020202020204" pitchFamily="34" charset="0"/>
            </a:endParaRPr>
          </a:p>
          <a:p>
            <a:pPr marL="34290" indent="0">
              <a:buNone/>
            </a:pPr>
            <a:endParaRPr lang="nl-NL" dirty="0"/>
          </a:p>
        </p:txBody>
      </p:sp>
      <p:pic>
        <p:nvPicPr>
          <p:cNvPr id="6" name="Afbeelding 5">
            <a:extLst>
              <a:ext uri="{FF2B5EF4-FFF2-40B4-BE49-F238E27FC236}">
                <a16:creationId xmlns:a16="http://schemas.microsoft.com/office/drawing/2014/main" id="{D81DCF25-CFC4-44B7-B40E-75C4E2EB18F0}"/>
              </a:ext>
            </a:extLst>
          </p:cNvPr>
          <p:cNvPicPr>
            <a:picLocks noChangeAspect="1"/>
          </p:cNvPicPr>
          <p:nvPr/>
        </p:nvPicPr>
        <p:blipFill>
          <a:blip r:embed="rId2"/>
          <a:stretch>
            <a:fillRect/>
          </a:stretch>
        </p:blipFill>
        <p:spPr>
          <a:xfrm>
            <a:off x="4353664" y="1916832"/>
            <a:ext cx="4451328" cy="2520280"/>
          </a:xfrm>
          <a:prstGeom prst="rect">
            <a:avLst/>
          </a:prstGeom>
        </p:spPr>
      </p:pic>
    </p:spTree>
    <p:extLst>
      <p:ext uri="{BB962C8B-B14F-4D97-AF65-F5344CB8AC3E}">
        <p14:creationId xmlns:p14="http://schemas.microsoft.com/office/powerpoint/2010/main" val="3671036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6" y="357443"/>
            <a:ext cx="8208912" cy="659160"/>
          </a:xfrm>
        </p:spPr>
        <p:txBody>
          <a:bodyPr>
            <a:noAutofit/>
          </a:bodyPr>
          <a:lstStyle/>
          <a:p>
            <a:r>
              <a:rPr lang="nl-NL" sz="4400" b="1" dirty="0">
                <a:latin typeface="Arial" panose="020B0604020202020204" pitchFamily="34" charset="0"/>
                <a:cs typeface="Arial" panose="020B0604020202020204" pitchFamily="34" charset="0"/>
              </a:rPr>
              <a:t>Strafrecht: </a:t>
            </a:r>
            <a:r>
              <a:rPr lang="nl-NL" sz="4400" b="1" dirty="0" err="1">
                <a:latin typeface="Arial" panose="020B0604020202020204" pitchFamily="34" charset="0"/>
                <a:cs typeface="Arial" panose="020B0604020202020204" pitchFamily="34" charset="0"/>
              </a:rPr>
              <a:t>casi</a:t>
            </a:r>
            <a:r>
              <a:rPr lang="nl-NL" sz="4400" b="1" dirty="0">
                <a:latin typeface="Arial" panose="020B0604020202020204" pitchFamily="34" charset="0"/>
                <a:cs typeface="Arial" panose="020B0604020202020204" pitchFamily="34" charset="0"/>
              </a:rPr>
              <a:t> mest uitrijden</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124745"/>
            <a:ext cx="8496943" cy="5287222"/>
          </a:xfrm>
        </p:spPr>
        <p:txBody>
          <a:bodyPr>
            <a:noAutofit/>
          </a:bodyPr>
          <a:lstStyle/>
          <a:p>
            <a:pPr marL="34290" indent="0">
              <a:buNone/>
            </a:pPr>
            <a:r>
              <a:rPr lang="nl-NL" sz="2400" u="sng" dirty="0">
                <a:solidFill>
                  <a:schemeClr val="tx1">
                    <a:lumMod val="50000"/>
                    <a:lumOff val="50000"/>
                  </a:schemeClr>
                </a:solidFill>
                <a:latin typeface="Arial" panose="020B0604020202020204" pitchFamily="34" charset="0"/>
                <a:cs typeface="Arial" panose="020B0604020202020204" pitchFamily="34" charset="0"/>
              </a:rPr>
              <a:t>Op grasland</a:t>
            </a:r>
            <a:r>
              <a:rPr lang="nl-NL" sz="2400" dirty="0">
                <a:solidFill>
                  <a:schemeClr val="tx1">
                    <a:lumMod val="50000"/>
                    <a:lumOff val="50000"/>
                  </a:schemeClr>
                </a:solidFill>
                <a:latin typeface="Arial" panose="020B0604020202020204" pitchFamily="34" charset="0"/>
                <a:cs typeface="Arial" panose="020B0604020202020204" pitchFamily="34" charset="0"/>
              </a:rPr>
              <a:t>: </a:t>
            </a:r>
            <a:r>
              <a:rPr lang="nl-NL" sz="2400" b="1" dirty="0">
                <a:solidFill>
                  <a:schemeClr val="tx1">
                    <a:lumMod val="50000"/>
                    <a:lumOff val="50000"/>
                  </a:schemeClr>
                </a:solidFill>
                <a:latin typeface="Arial" panose="020B0604020202020204" pitchFamily="34" charset="0"/>
                <a:cs typeface="Arial" panose="020B0604020202020204" pitchFamily="34" charset="0"/>
              </a:rPr>
              <a:t>drijfmest</a:t>
            </a:r>
            <a:r>
              <a:rPr lang="nl-NL" sz="2400" dirty="0">
                <a:solidFill>
                  <a:schemeClr val="tx1">
                    <a:lumMod val="50000"/>
                    <a:lumOff val="50000"/>
                  </a:schemeClr>
                </a:solidFill>
                <a:latin typeface="Arial" panose="020B0604020202020204" pitchFamily="34" charset="0"/>
                <a:cs typeface="Arial" panose="020B0604020202020204" pitchFamily="34" charset="0"/>
              </a:rPr>
              <a:t> tussen 16 februari t/m 31 augustus op alle grondsoorten. </a:t>
            </a:r>
          </a:p>
          <a:p>
            <a:pPr marL="34290" indent="0">
              <a:buNone/>
            </a:pPr>
            <a:r>
              <a:rPr lang="nl-NL" sz="2400" b="1" dirty="0">
                <a:solidFill>
                  <a:schemeClr val="tx1">
                    <a:lumMod val="50000"/>
                    <a:lumOff val="50000"/>
                  </a:schemeClr>
                </a:solidFill>
                <a:latin typeface="Arial" panose="020B0604020202020204" pitchFamily="34" charset="0"/>
                <a:cs typeface="Arial" panose="020B0604020202020204" pitchFamily="34" charset="0"/>
              </a:rPr>
              <a:t>Vaste mest</a:t>
            </a:r>
            <a:r>
              <a:rPr lang="nl-NL" sz="2400" dirty="0">
                <a:solidFill>
                  <a:schemeClr val="tx1">
                    <a:lumMod val="50000"/>
                    <a:lumOff val="50000"/>
                  </a:schemeClr>
                </a:solidFill>
                <a:latin typeface="Arial" panose="020B0604020202020204" pitchFamily="34" charset="0"/>
                <a:cs typeface="Arial" panose="020B0604020202020204" pitchFamily="34" charset="0"/>
              </a:rPr>
              <a:t>:</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Op zand- en lössgrond: van 1 februari t/m 31 augustus</a:t>
            </a:r>
          </a:p>
          <a:p>
            <a:pPr marL="491490"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Op klei- en veengrond: vanaf 1 februari t/m 15 september</a:t>
            </a:r>
          </a:p>
          <a:p>
            <a:pPr marL="34290" indent="0">
              <a:buNone/>
            </a:pPr>
            <a:endParaRPr lang="nl-NL" sz="2400" u="sng" dirty="0">
              <a:solidFill>
                <a:schemeClr val="tx1">
                  <a:lumMod val="50000"/>
                  <a:lumOff val="50000"/>
                </a:schemeClr>
              </a:solidFill>
              <a:latin typeface="Arial" panose="020B0604020202020204" pitchFamily="34" charset="0"/>
              <a:cs typeface="Arial" panose="020B0604020202020204" pitchFamily="34" charset="0"/>
            </a:endParaRPr>
          </a:p>
          <a:p>
            <a:pPr marL="34290" indent="0">
              <a:buNone/>
            </a:pPr>
            <a:r>
              <a:rPr lang="nl-NL" sz="2400" u="sng" dirty="0">
                <a:solidFill>
                  <a:schemeClr val="tx1">
                    <a:lumMod val="50000"/>
                    <a:lumOff val="50000"/>
                  </a:schemeClr>
                </a:solidFill>
                <a:latin typeface="Arial" panose="020B0604020202020204" pitchFamily="34" charset="0"/>
                <a:cs typeface="Arial" panose="020B0604020202020204" pitchFamily="34" charset="0"/>
              </a:rPr>
              <a:t>Op bouwland: </a:t>
            </a:r>
            <a:r>
              <a:rPr lang="nl-NL" sz="2400" b="1" dirty="0">
                <a:solidFill>
                  <a:schemeClr val="tx1">
                    <a:lumMod val="50000"/>
                    <a:lumOff val="50000"/>
                  </a:schemeClr>
                </a:solidFill>
                <a:latin typeface="Arial" panose="020B0604020202020204" pitchFamily="34" charset="0"/>
                <a:cs typeface="Arial" panose="020B0604020202020204" pitchFamily="34" charset="0"/>
              </a:rPr>
              <a:t>drijfmest</a:t>
            </a:r>
            <a:r>
              <a:rPr lang="nl-NL" sz="2400" dirty="0">
                <a:solidFill>
                  <a:schemeClr val="tx1">
                    <a:lumMod val="50000"/>
                    <a:lumOff val="50000"/>
                  </a:schemeClr>
                </a:solidFill>
                <a:latin typeface="Arial" panose="020B0604020202020204" pitchFamily="34" charset="0"/>
                <a:cs typeface="Arial" panose="020B0604020202020204" pitchFamily="34" charset="0"/>
              </a:rPr>
              <a:t> vanaf 16 februari t/m 15 september op alle grondsoorten </a:t>
            </a:r>
          </a:p>
          <a:p>
            <a:pPr marL="34290" indent="0">
              <a:buNone/>
            </a:pPr>
            <a:r>
              <a:rPr lang="nl-NL" sz="2400" b="1" dirty="0">
                <a:solidFill>
                  <a:schemeClr val="tx1">
                    <a:lumMod val="50000"/>
                    <a:lumOff val="50000"/>
                  </a:schemeClr>
                </a:solidFill>
                <a:latin typeface="Arial" panose="020B0604020202020204" pitchFamily="34" charset="0"/>
                <a:cs typeface="Arial" panose="020B0604020202020204" pitchFamily="34" charset="0"/>
              </a:rPr>
              <a:t>Vaste mest </a:t>
            </a:r>
          </a:p>
          <a:p>
            <a:pPr marL="662940" lvl="1"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Van 1 februari t/m 15 september op zand- en lössgrond</a:t>
            </a:r>
          </a:p>
          <a:p>
            <a:pPr marL="662940" lvl="1"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Het hele jaar voor aanplant fruit- en plantsoenbomen. </a:t>
            </a:r>
          </a:p>
          <a:p>
            <a:pPr marL="662940" lvl="1" indent="-457200">
              <a:buFont typeface="+mj-lt"/>
              <a:buAutoNum type="arabicPeriod"/>
            </a:pPr>
            <a:r>
              <a:rPr lang="nl-NL" sz="2400" dirty="0">
                <a:solidFill>
                  <a:schemeClr val="tx1">
                    <a:lumMod val="50000"/>
                    <a:lumOff val="50000"/>
                  </a:schemeClr>
                </a:solidFill>
                <a:latin typeface="Arial" panose="020B0604020202020204" pitchFamily="34" charset="0"/>
                <a:cs typeface="Arial" panose="020B0604020202020204" pitchFamily="34" charset="0"/>
              </a:rPr>
              <a:t>Op klei- en veengrond het hele jaar.</a:t>
            </a:r>
          </a:p>
        </p:txBody>
      </p:sp>
    </p:spTree>
    <p:extLst>
      <p:ext uri="{BB962C8B-B14F-4D97-AF65-F5344CB8AC3E}">
        <p14:creationId xmlns:p14="http://schemas.microsoft.com/office/powerpoint/2010/main" val="1752908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6" y="357443"/>
            <a:ext cx="8496942" cy="659160"/>
          </a:xfrm>
        </p:spPr>
        <p:txBody>
          <a:bodyPr>
            <a:noAutofit/>
          </a:bodyPr>
          <a:lstStyle/>
          <a:p>
            <a:r>
              <a:rPr lang="nl-NL" sz="4400" b="1" dirty="0">
                <a:latin typeface="Arial" panose="020B0604020202020204" pitchFamily="34" charset="0"/>
                <a:cs typeface="Arial" panose="020B0604020202020204" pitchFamily="34" charset="0"/>
              </a:rPr>
              <a:t>Strafrecht: casus 1 (blz. 47)</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196752"/>
            <a:ext cx="8496943" cy="5544615"/>
          </a:xfrm>
        </p:spPr>
        <p:txBody>
          <a:bodyPr>
            <a:normAutofit lnSpcReduction="10000"/>
          </a:bodyPr>
          <a:lstStyle/>
          <a:p>
            <a:r>
              <a:rPr lang="nl-NL" sz="2400" dirty="0">
                <a:solidFill>
                  <a:schemeClr val="tx1">
                    <a:lumMod val="50000"/>
                    <a:lumOff val="50000"/>
                  </a:schemeClr>
                </a:solidFill>
                <a:latin typeface="Arial" panose="020B0604020202020204" pitchFamily="34" charset="0"/>
                <a:cs typeface="Arial" panose="020B0604020202020204" pitchFamily="34" charset="0"/>
              </a:rPr>
              <a:t>Het is winter en de koeien van boer Van de Sande staan op stal. </a:t>
            </a:r>
          </a:p>
          <a:p>
            <a:r>
              <a:rPr lang="nl-NL" sz="2400" dirty="0">
                <a:solidFill>
                  <a:schemeClr val="tx1">
                    <a:lumMod val="50000"/>
                    <a:lumOff val="50000"/>
                  </a:schemeClr>
                </a:solidFill>
                <a:latin typeface="Arial" panose="020B0604020202020204" pitchFamily="34" charset="0"/>
                <a:cs typeface="Arial" panose="020B0604020202020204" pitchFamily="34" charset="0"/>
              </a:rPr>
              <a:t>In deze tijd van het jaar mag boer Van de Sande geen mest over het land uitrijden. De mestsilo is daardoor tot de rand gevuld en dreigt over te lopen. </a:t>
            </a:r>
          </a:p>
          <a:p>
            <a:r>
              <a:rPr lang="nl-NL" sz="2400" dirty="0">
                <a:solidFill>
                  <a:schemeClr val="tx1">
                    <a:lumMod val="50000"/>
                    <a:lumOff val="50000"/>
                  </a:schemeClr>
                </a:solidFill>
                <a:latin typeface="Arial" panose="020B0604020202020204" pitchFamily="34" charset="0"/>
                <a:cs typeface="Arial" panose="020B0604020202020204" pitchFamily="34" charset="0"/>
              </a:rPr>
              <a:t>Boer Van de Sande heeft het verbod al twee keer overtreden. Van de milieutoezichthouder heeft hij al te horen gekregen dat bij de volgende overtreding er strafrechtelijk zal worden opgetreden. </a:t>
            </a:r>
          </a:p>
          <a:p>
            <a:r>
              <a:rPr lang="nl-NL" sz="2400" dirty="0">
                <a:solidFill>
                  <a:schemeClr val="tx1">
                    <a:lumMod val="50000"/>
                    <a:lumOff val="50000"/>
                  </a:schemeClr>
                </a:solidFill>
                <a:latin typeface="Arial" panose="020B0604020202020204" pitchFamily="34" charset="0"/>
                <a:cs typeface="Arial" panose="020B0604020202020204" pitchFamily="34" charset="0"/>
              </a:rPr>
              <a:t>Boer Van de Sande bedenkt een listig plannetje om zelf buiten schot te blijven. Op donderdag gaat de boer altijd naar de veemarkt. Hij vraagt zijn knecht Toine de kraan van de mestsilo die dag open te draaien. </a:t>
            </a:r>
          </a:p>
          <a:p>
            <a:r>
              <a:rPr lang="nl-NL" sz="2400" dirty="0">
                <a:solidFill>
                  <a:schemeClr val="tx1">
                    <a:lumMod val="50000"/>
                    <a:lumOff val="50000"/>
                  </a:schemeClr>
                </a:solidFill>
                <a:latin typeface="Arial" panose="020B0604020202020204" pitchFamily="34" charset="0"/>
                <a:cs typeface="Arial" panose="020B0604020202020204" pitchFamily="34" charset="0"/>
              </a:rPr>
              <a:t>Toine weigert. De boer belooft Toine een mooi stamboekkalf als hij de mest laat weglopen. Dit aanbod wil Toine niet mislopen. Hij draait de kraan open.</a:t>
            </a:r>
          </a:p>
          <a:p>
            <a:pPr marL="34290" indent="0">
              <a:buNone/>
            </a:pPr>
            <a:endParaRPr lang="nl-NL" dirty="0"/>
          </a:p>
        </p:txBody>
      </p:sp>
    </p:spTree>
    <p:extLst>
      <p:ext uri="{BB962C8B-B14F-4D97-AF65-F5344CB8AC3E}">
        <p14:creationId xmlns:p14="http://schemas.microsoft.com/office/powerpoint/2010/main" val="3614414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6" y="357443"/>
            <a:ext cx="8496942" cy="659160"/>
          </a:xfrm>
        </p:spPr>
        <p:txBody>
          <a:bodyPr>
            <a:noAutofit/>
          </a:bodyPr>
          <a:lstStyle/>
          <a:p>
            <a:r>
              <a:rPr lang="nl-NL" sz="4400" b="1" dirty="0">
                <a:latin typeface="Arial" panose="020B0604020202020204" pitchFamily="34" charset="0"/>
                <a:cs typeface="Arial" panose="020B0604020202020204" pitchFamily="34" charset="0"/>
              </a:rPr>
              <a:t>Strafrecht</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340767"/>
            <a:ext cx="8496943" cy="5071199"/>
          </a:xfrm>
        </p:spPr>
        <p:txBody>
          <a:bodyPr>
            <a:normAutofit/>
          </a:bodyPr>
          <a:lstStyle/>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46. Wie en in welke hoedanigheid kunnen in dit verhaal strafrechtelijk worden vervolgd?</a:t>
            </a:r>
          </a:p>
          <a:p>
            <a:pPr marL="34290" indent="0">
              <a:buNone/>
            </a:pPr>
            <a:r>
              <a:rPr lang="nl-NL" sz="24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Boer van de Sande als </a:t>
            </a:r>
            <a:r>
              <a:rPr lang="nl-NL" sz="2400" b="1"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uitlokker</a:t>
            </a:r>
            <a:r>
              <a:rPr lang="nl-NL" sz="24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 en knecht Toine als </a:t>
            </a:r>
            <a:r>
              <a:rPr lang="nl-NL" sz="2400" b="1"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pleger</a:t>
            </a:r>
            <a:r>
              <a:rPr lang="nl-NL" sz="24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 Het initiatief ging van boer Van de Sande uit.</a:t>
            </a:r>
          </a:p>
          <a:p>
            <a:pPr marL="34290" indent="0">
              <a:buNone/>
            </a:pPr>
            <a:endParaRPr lang="nl-NL" sz="2400" dirty="0">
              <a:solidFill>
                <a:schemeClr val="tx1">
                  <a:lumMod val="50000"/>
                  <a:lumOff val="50000"/>
                </a:schemeClr>
              </a:solidFill>
              <a:latin typeface="Arial" panose="020B0604020202020204" pitchFamily="34" charset="0"/>
              <a:cs typeface="Arial" panose="020B0604020202020204" pitchFamily="34" charset="0"/>
            </a:endParaRPr>
          </a:p>
          <a:p>
            <a:pPr marL="34290" indent="0">
              <a:buNone/>
            </a:pPr>
            <a:r>
              <a:rPr lang="nl-NL" sz="2400" dirty="0">
                <a:solidFill>
                  <a:schemeClr val="tx1">
                    <a:lumMod val="50000"/>
                    <a:lumOff val="50000"/>
                  </a:schemeClr>
                </a:solidFill>
                <a:latin typeface="Arial" panose="020B0604020202020204" pitchFamily="34" charset="0"/>
                <a:cs typeface="Arial" panose="020B0604020202020204" pitchFamily="34" charset="0"/>
              </a:rPr>
              <a:t>47. Stel dat boer van de Sande niet aan Toine, maar aan zijn zwakzinnige neefje Ties vraagt de mestklep te openen. Hij belooft Ties een nieuwe fiets. Wie en in welke hoedanigheid kunnen nu strafrechtelijk worden vervolgd? </a:t>
            </a:r>
          </a:p>
          <a:p>
            <a:pPr marL="34290" indent="0">
              <a:buNone/>
            </a:pPr>
            <a:r>
              <a:rPr lang="nl-NL" sz="24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Ties is niet strafbaar, omdat hij ontoerekeningsvatbaar is. Boer van de Sande is strafbaar als </a:t>
            </a:r>
            <a:r>
              <a:rPr lang="nl-NL" sz="2400" b="1"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pleger</a:t>
            </a:r>
            <a:r>
              <a:rPr lang="nl-NL" sz="24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 (hij is ook uitlokker, maar dat is in dit geval niet belangrijk).</a:t>
            </a:r>
          </a:p>
          <a:p>
            <a:pPr marL="34290" indent="0">
              <a:buNone/>
            </a:pPr>
            <a:endParaRPr lang="nl-NL" dirty="0"/>
          </a:p>
          <a:p>
            <a:pPr marL="34290" indent="0">
              <a:buNone/>
            </a:pPr>
            <a:endParaRPr lang="nl-NL" dirty="0"/>
          </a:p>
          <a:p>
            <a:pPr marL="34290" indent="0">
              <a:buNone/>
            </a:pPr>
            <a:endParaRPr lang="nl-NL" dirty="0"/>
          </a:p>
        </p:txBody>
      </p:sp>
    </p:spTree>
    <p:extLst>
      <p:ext uri="{BB962C8B-B14F-4D97-AF65-F5344CB8AC3E}">
        <p14:creationId xmlns:p14="http://schemas.microsoft.com/office/powerpoint/2010/main" val="123375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6" y="357443"/>
            <a:ext cx="8496942" cy="659160"/>
          </a:xfrm>
        </p:spPr>
        <p:txBody>
          <a:bodyPr>
            <a:noAutofit/>
          </a:bodyPr>
          <a:lstStyle/>
          <a:p>
            <a:r>
              <a:rPr lang="nl-NL" sz="4400" b="1" dirty="0">
                <a:latin typeface="Arial" panose="020B0604020202020204" pitchFamily="34" charset="0"/>
                <a:cs typeface="Arial" panose="020B0604020202020204" pitchFamily="34" charset="0"/>
              </a:rPr>
              <a:t>3. Strafuitsluitingsgronden</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124745"/>
            <a:ext cx="8465984" cy="5287222"/>
          </a:xfrm>
        </p:spPr>
        <p:txBody>
          <a:bodyPr>
            <a:normAutofit/>
          </a:bodyPr>
          <a:lstStyle/>
          <a:p>
            <a:pPr marL="491490" indent="-457200">
              <a:buFont typeface="+mj-lt"/>
              <a:buAutoNum type="arabicPeriod"/>
            </a:pPr>
            <a:r>
              <a:rPr lang="nl-NL" sz="2400" u="sng" dirty="0">
                <a:solidFill>
                  <a:schemeClr val="tx1">
                    <a:lumMod val="50000"/>
                    <a:lumOff val="50000"/>
                  </a:schemeClr>
                </a:solidFill>
                <a:latin typeface="Arial" panose="020B0604020202020204" pitchFamily="34" charset="0"/>
                <a:cs typeface="Arial" panose="020B0604020202020204" pitchFamily="34" charset="0"/>
              </a:rPr>
              <a:t>Rechtvaardigingsgrond</a:t>
            </a:r>
            <a:r>
              <a:rPr lang="nl-NL" sz="2400" dirty="0">
                <a:solidFill>
                  <a:schemeClr val="tx1">
                    <a:lumMod val="50000"/>
                    <a:lumOff val="50000"/>
                  </a:schemeClr>
                </a:solidFill>
                <a:latin typeface="Arial" panose="020B0604020202020204" pitchFamily="34" charset="0"/>
                <a:cs typeface="Arial" panose="020B0604020202020204" pitchFamily="34" charset="0"/>
              </a:rPr>
              <a:t>: De gedraging/daad van de verdacht was gerechtvaardigd. Neemt de wederrechtelijkheid weg.</a:t>
            </a:r>
          </a:p>
          <a:p>
            <a:pPr marL="491490" indent="-457200">
              <a:buFont typeface="+mj-lt"/>
              <a:buAutoNum type="arabicPeriod"/>
            </a:pPr>
            <a:r>
              <a:rPr lang="nl-NL" sz="2400" u="sng" dirty="0">
                <a:solidFill>
                  <a:schemeClr val="tx1">
                    <a:lumMod val="50000"/>
                    <a:lumOff val="50000"/>
                  </a:schemeClr>
                </a:solidFill>
                <a:latin typeface="Arial" panose="020B0604020202020204" pitchFamily="34" charset="0"/>
                <a:cs typeface="Arial" panose="020B0604020202020204" pitchFamily="34" charset="0"/>
              </a:rPr>
              <a:t>Schulduitsluitingsgrond</a:t>
            </a:r>
            <a:r>
              <a:rPr lang="nl-NL" sz="2400" dirty="0">
                <a:solidFill>
                  <a:schemeClr val="tx1">
                    <a:lumMod val="50000"/>
                    <a:lumOff val="50000"/>
                  </a:schemeClr>
                </a:solidFill>
                <a:latin typeface="Arial" panose="020B0604020202020204" pitchFamily="34" charset="0"/>
                <a:cs typeface="Arial" panose="020B0604020202020204" pitchFamily="34" charset="0"/>
              </a:rPr>
              <a:t>: Een schulduitsluitingsgrond excuseert de dader, niet de daad. Neemt de verwijtbaarheid weg.</a:t>
            </a:r>
          </a:p>
        </p:txBody>
      </p:sp>
      <p:pic>
        <p:nvPicPr>
          <p:cNvPr id="4" name="Afbeelding 3">
            <a:extLst>
              <a:ext uri="{FF2B5EF4-FFF2-40B4-BE49-F238E27FC236}">
                <a16:creationId xmlns:a16="http://schemas.microsoft.com/office/drawing/2014/main" id="{A08BB6E0-BB79-4F12-A8A9-C65624B0B76B}"/>
              </a:ext>
            </a:extLst>
          </p:cNvPr>
          <p:cNvPicPr>
            <a:picLocks noChangeAspect="1"/>
          </p:cNvPicPr>
          <p:nvPr/>
        </p:nvPicPr>
        <p:blipFill rotWithShape="1">
          <a:blip r:embed="rId2"/>
          <a:srcRect l="8264" t="29000" r="5112" b="29000"/>
          <a:stretch/>
        </p:blipFill>
        <p:spPr>
          <a:xfrm>
            <a:off x="395536" y="3573016"/>
            <a:ext cx="8415936" cy="3060340"/>
          </a:xfrm>
          <a:prstGeom prst="rect">
            <a:avLst/>
          </a:prstGeom>
        </p:spPr>
      </p:pic>
    </p:spTree>
    <p:extLst>
      <p:ext uri="{BB962C8B-B14F-4D97-AF65-F5344CB8AC3E}">
        <p14:creationId xmlns:p14="http://schemas.microsoft.com/office/powerpoint/2010/main" val="3296264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90767-290C-4A35-86A4-E41F43E4C5E3}"/>
              </a:ext>
            </a:extLst>
          </p:cNvPr>
          <p:cNvSpPr>
            <a:spLocks noGrp="1"/>
          </p:cNvSpPr>
          <p:nvPr>
            <p:ph type="title"/>
          </p:nvPr>
        </p:nvSpPr>
        <p:spPr>
          <a:xfrm>
            <a:off x="395536" y="357443"/>
            <a:ext cx="8496942" cy="659160"/>
          </a:xfrm>
        </p:spPr>
        <p:txBody>
          <a:bodyPr>
            <a:noAutofit/>
          </a:bodyPr>
          <a:lstStyle/>
          <a:p>
            <a:r>
              <a:rPr lang="nl-NL" sz="4400" b="1" dirty="0">
                <a:latin typeface="Arial" panose="020B0604020202020204" pitchFamily="34" charset="0"/>
                <a:cs typeface="Arial" panose="020B0604020202020204" pitchFamily="34" charset="0"/>
              </a:rPr>
              <a:t>Strafrecht: casus 2 (blz. 48)</a:t>
            </a:r>
          </a:p>
        </p:txBody>
      </p:sp>
      <p:sp>
        <p:nvSpPr>
          <p:cNvPr id="3" name="Tijdelijke aanduiding voor inhoud 2">
            <a:extLst>
              <a:ext uri="{FF2B5EF4-FFF2-40B4-BE49-F238E27FC236}">
                <a16:creationId xmlns:a16="http://schemas.microsoft.com/office/drawing/2014/main" id="{C3A73B1C-8B8E-4DB8-B23A-26DAC29663B7}"/>
              </a:ext>
            </a:extLst>
          </p:cNvPr>
          <p:cNvSpPr>
            <a:spLocks noGrp="1"/>
          </p:cNvSpPr>
          <p:nvPr>
            <p:ph idx="1"/>
          </p:nvPr>
        </p:nvSpPr>
        <p:spPr>
          <a:xfrm>
            <a:off x="339008" y="1340767"/>
            <a:ext cx="8496943" cy="5071199"/>
          </a:xfrm>
        </p:spPr>
        <p:txBody>
          <a:bodyPr>
            <a:normAutofit/>
          </a:bodyPr>
          <a:lstStyle/>
          <a:p>
            <a:r>
              <a:rPr lang="nl-NL" sz="2400" dirty="0">
                <a:solidFill>
                  <a:schemeClr val="tx1">
                    <a:lumMod val="50000"/>
                    <a:lumOff val="50000"/>
                  </a:schemeClr>
                </a:solidFill>
                <a:latin typeface="Arial" panose="020B0604020202020204" pitchFamily="34" charset="0"/>
                <a:cs typeface="Arial" panose="020B0604020202020204" pitchFamily="34" charset="0"/>
              </a:rPr>
              <a:t>Niet alleen boer van de Sande heeft problemen met zijn mestsilo, maar zijn buurman boer Wiet ook. </a:t>
            </a:r>
          </a:p>
          <a:p>
            <a:r>
              <a:rPr lang="nl-NL" sz="2400" dirty="0">
                <a:solidFill>
                  <a:schemeClr val="tx1">
                    <a:lumMod val="50000"/>
                    <a:lumOff val="50000"/>
                  </a:schemeClr>
                </a:solidFill>
                <a:latin typeface="Arial" panose="020B0604020202020204" pitchFamily="34" charset="0"/>
                <a:cs typeface="Arial" panose="020B0604020202020204" pitchFamily="34" charset="0"/>
              </a:rPr>
              <a:t>Ook Wiet heeft al diverse waarschuwingen op zijn naam staan. Zijn tractor en giertank zijn door justitie in beslag genomen. </a:t>
            </a:r>
          </a:p>
          <a:p>
            <a:r>
              <a:rPr lang="nl-NL" sz="2400" dirty="0">
                <a:solidFill>
                  <a:schemeClr val="tx1">
                    <a:lumMod val="50000"/>
                    <a:lumOff val="50000"/>
                  </a:schemeClr>
                </a:solidFill>
                <a:latin typeface="Arial" panose="020B0604020202020204" pitchFamily="34" charset="0"/>
                <a:cs typeface="Arial" panose="020B0604020202020204" pitchFamily="34" charset="0"/>
              </a:rPr>
              <a:t>Boer Wiet zoekt zijn buurman Van de Sande op en legt hem zijn mestproblemen voor. Hij vraagt, ondanks een algeheel rijverbod voor alle agrarische voertuigen, de tractor en giertank te leen van </a:t>
            </a:r>
            <a:r>
              <a:rPr lang="nl-NL" sz="2400" dirty="0" err="1">
                <a:solidFill>
                  <a:schemeClr val="tx1">
                    <a:lumMod val="50000"/>
                    <a:lumOff val="50000"/>
                  </a:schemeClr>
                </a:solidFill>
                <a:latin typeface="Arial" panose="020B0604020202020204" pitchFamily="34" charset="0"/>
                <a:cs typeface="Arial" panose="020B0604020202020204" pitchFamily="34" charset="0"/>
              </a:rPr>
              <a:t>Van</a:t>
            </a:r>
            <a:r>
              <a:rPr lang="nl-NL" sz="2400" dirty="0">
                <a:solidFill>
                  <a:schemeClr val="tx1">
                    <a:lumMod val="50000"/>
                    <a:lumOff val="50000"/>
                  </a:schemeClr>
                </a:solidFill>
                <a:latin typeface="Arial" panose="020B0604020202020204" pitchFamily="34" charset="0"/>
                <a:cs typeface="Arial" panose="020B0604020202020204" pitchFamily="34" charset="0"/>
              </a:rPr>
              <a:t> de Sande. </a:t>
            </a:r>
          </a:p>
          <a:p>
            <a:r>
              <a:rPr lang="nl-NL" sz="2400" dirty="0">
                <a:solidFill>
                  <a:schemeClr val="tx1">
                    <a:lumMod val="50000"/>
                    <a:lumOff val="50000"/>
                  </a:schemeClr>
                </a:solidFill>
                <a:latin typeface="Arial" panose="020B0604020202020204" pitchFamily="34" charset="0"/>
                <a:cs typeface="Arial" panose="020B0604020202020204" pitchFamily="34" charset="0"/>
              </a:rPr>
              <a:t>Van de Sande stemt toe. Wiet rijdt zijn mest illegaal uit met het materiaal van </a:t>
            </a:r>
            <a:r>
              <a:rPr lang="nl-NL" sz="2400" dirty="0" err="1">
                <a:solidFill>
                  <a:schemeClr val="tx1">
                    <a:lumMod val="50000"/>
                    <a:lumOff val="50000"/>
                  </a:schemeClr>
                </a:solidFill>
                <a:latin typeface="Arial" panose="020B0604020202020204" pitchFamily="34" charset="0"/>
                <a:cs typeface="Arial" panose="020B0604020202020204" pitchFamily="34" charset="0"/>
              </a:rPr>
              <a:t>Van</a:t>
            </a:r>
            <a:r>
              <a:rPr lang="nl-NL" sz="2400" dirty="0">
                <a:solidFill>
                  <a:schemeClr val="tx1">
                    <a:lumMod val="50000"/>
                    <a:lumOff val="50000"/>
                  </a:schemeClr>
                </a:solidFill>
                <a:latin typeface="Arial" panose="020B0604020202020204" pitchFamily="34" charset="0"/>
                <a:cs typeface="Arial" panose="020B0604020202020204" pitchFamily="34" charset="0"/>
              </a:rPr>
              <a:t> de Sande. </a:t>
            </a:r>
          </a:p>
        </p:txBody>
      </p:sp>
    </p:spTree>
    <p:extLst>
      <p:ext uri="{BB962C8B-B14F-4D97-AF65-F5344CB8AC3E}">
        <p14:creationId xmlns:p14="http://schemas.microsoft.com/office/powerpoint/2010/main" val="1498301910"/>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1119B704A48046A64124561FF3B3FF" ma:contentTypeVersion="14" ma:contentTypeDescription="Een nieuw document maken." ma:contentTypeScope="" ma:versionID="04c76ddd9d874370edf8feb3bde712c1">
  <xsd:schema xmlns:xsd="http://www.w3.org/2001/XMLSchema" xmlns:xs="http://www.w3.org/2001/XMLSchema" xmlns:p="http://schemas.microsoft.com/office/2006/metadata/properties" xmlns:ns2="53db1c64-d159-475e-a504-7a3da4935d8c" xmlns:ns3="4aa6b8cd-8aaf-473e-973b-57fcbd5fd695" targetNamespace="http://schemas.microsoft.com/office/2006/metadata/properties" ma:root="true" ma:fieldsID="41225b45a3a295c816ff735cda59d1fc" ns2:_="" ns3:_="">
    <xsd:import namespace="53db1c64-d159-475e-a504-7a3da4935d8c"/>
    <xsd:import namespace="4aa6b8cd-8aaf-473e-973b-57fcbd5fd6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db1c64-d159-475e-a504-7a3da4935d8c"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6b8cd-8aaf-473e-973b-57fcbd5fd6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8B5FD5-A37F-4060-B0A1-70515562FAC8}">
  <ds:schemaRefs>
    <ds:schemaRef ds:uri="http://schemas.microsoft.com/sharepoint/v3/contenttype/forms"/>
  </ds:schemaRefs>
</ds:datastoreItem>
</file>

<file path=customXml/itemProps2.xml><?xml version="1.0" encoding="utf-8"?>
<ds:datastoreItem xmlns:ds="http://schemas.openxmlformats.org/officeDocument/2006/customXml" ds:itemID="{9139EF28-4AEC-44AA-BC2F-DCDDDE2E8EF7}">
  <ds:schemaRefs>
    <ds:schemaRef ds:uri="http://purl.org/dc/dcmitype/"/>
    <ds:schemaRef ds:uri="http://schemas.openxmlformats.org/package/2006/metadata/core-properties"/>
    <ds:schemaRef ds:uri="http://schemas.microsoft.com/office/2006/documentManagement/types"/>
    <ds:schemaRef ds:uri="http://purl.org/dc/elements/1.1/"/>
    <ds:schemaRef ds:uri="53db1c64-d159-475e-a504-7a3da4935d8c"/>
    <ds:schemaRef ds:uri="4aa6b8cd-8aaf-473e-973b-57fcbd5fd695"/>
    <ds:schemaRef ds:uri="http://purl.org/dc/term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9FFD9E3-6AEA-4B57-B2CA-FE4574C10C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db1c64-d159-475e-a504-7a3da4935d8c"/>
    <ds:schemaRef ds:uri="4aa6b8cd-8aaf-473e-973b-57fcbd5fd6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TM03457444[[fn=Basis]]</Template>
  <TotalTime>5126</TotalTime>
  <Words>1851</Words>
  <Application>Microsoft Office PowerPoint</Application>
  <PresentationFormat>Diavoorstelling (4:3)</PresentationFormat>
  <Paragraphs>163</Paragraphs>
  <Slides>24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24</vt:i4>
      </vt:variant>
    </vt:vector>
  </HeadingPairs>
  <TitlesOfParts>
    <vt:vector size="28" baseType="lpstr">
      <vt:lpstr>Arial</vt:lpstr>
      <vt:lpstr>Calibri</vt:lpstr>
      <vt:lpstr>Corbel</vt:lpstr>
      <vt:lpstr>Basis</vt:lpstr>
      <vt:lpstr>Omgevingsrecht</vt:lpstr>
      <vt:lpstr>4. Strafrecht</vt:lpstr>
      <vt:lpstr>Strafrecht: Leerdoelen</vt:lpstr>
      <vt:lpstr>4. Deelneming strafbare feiten</vt:lpstr>
      <vt:lpstr>Strafrecht: casi mest uitrijden</vt:lpstr>
      <vt:lpstr>Strafrecht: casus 1 (blz. 47)</vt:lpstr>
      <vt:lpstr>Strafrecht</vt:lpstr>
      <vt:lpstr>3. Strafuitsluitingsgronden</vt:lpstr>
      <vt:lpstr>Strafrecht: casus 2 (blz. 48)</vt:lpstr>
      <vt:lpstr>Strafrecht</vt:lpstr>
      <vt:lpstr>Strafrecht</vt:lpstr>
      <vt:lpstr>Wetboek van Strafvordering</vt:lpstr>
      <vt:lpstr>Wetboek van Strafvordering</vt:lpstr>
      <vt:lpstr>2. Straffen</vt:lpstr>
      <vt:lpstr>Wetboek van Strafvordering</vt:lpstr>
      <vt:lpstr>Wetboek van Strafvordering</vt:lpstr>
      <vt:lpstr>Wetboek van Strafvordering</vt:lpstr>
      <vt:lpstr>Rechtelijke macht</vt:lpstr>
      <vt:lpstr>Rechtelijke macht</vt:lpstr>
      <vt:lpstr>Rechtelijke macht</vt:lpstr>
      <vt:lpstr>Rechtelijke macht</vt:lpstr>
      <vt:lpstr>Rechtelijke macht</vt:lpstr>
      <vt:lpstr>Rechtelijke macht</vt:lpstr>
      <vt:lpstr>Hoe verder?</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Toi</dc:creator>
  <cp:lastModifiedBy>Heidy Heuvelsland</cp:lastModifiedBy>
  <cp:revision>84</cp:revision>
  <cp:lastPrinted>2022-02-14T09:35:02Z</cp:lastPrinted>
  <dcterms:created xsi:type="dcterms:W3CDTF">2013-08-26T13:25:04Z</dcterms:created>
  <dcterms:modified xsi:type="dcterms:W3CDTF">2022-02-25T12:46:28Z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0x010100401119B704A48046A64124561FF3B3FF</vt:lpwstr>
  </property>
</Properties>
</file>